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70" r:id="rId3"/>
    <p:sldId id="271" r:id="rId4"/>
    <p:sldId id="260" r:id="rId5"/>
    <p:sldId id="261" r:id="rId6"/>
    <p:sldId id="262" r:id="rId7"/>
    <p:sldId id="311" r:id="rId8"/>
    <p:sldId id="264" r:id="rId9"/>
    <p:sldId id="310" r:id="rId10"/>
    <p:sldId id="265" r:id="rId11"/>
    <p:sldId id="312" r:id="rId12"/>
    <p:sldId id="267" r:id="rId13"/>
    <p:sldId id="314" r:id="rId14"/>
    <p:sldId id="268" r:id="rId15"/>
    <p:sldId id="313" r:id="rId16"/>
    <p:sldId id="328" r:id="rId17"/>
    <p:sldId id="327" r:id="rId18"/>
    <p:sldId id="315" r:id="rId19"/>
    <p:sldId id="316" r:id="rId20"/>
    <p:sldId id="326" r:id="rId21"/>
    <p:sldId id="317" r:id="rId22"/>
    <p:sldId id="322" r:id="rId23"/>
    <p:sldId id="323" r:id="rId24"/>
    <p:sldId id="325" r:id="rId25"/>
    <p:sldId id="329" r:id="rId26"/>
    <p:sldId id="318" r:id="rId27"/>
    <p:sldId id="320" r:id="rId28"/>
    <p:sldId id="321" r:id="rId29"/>
    <p:sldId id="307" r:id="rId3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5246" autoAdjust="0"/>
  </p:normalViewPr>
  <p:slideViewPr>
    <p:cSldViewPr snapToGrid="0">
      <p:cViewPr varScale="1">
        <p:scale>
          <a:sx n="92" d="100"/>
          <a:sy n="92" d="100"/>
        </p:scale>
        <p:origin x="5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F6D5FE4-314A-424E-8ADA-37F28DB7A39C}" type="datetimeFigureOut">
              <a:rPr lang="es-MX" smtClean="0"/>
              <a:t>27/09/15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2B60A-C8A8-45D8-90A5-75AC61CEBBD3}" type="slidenum">
              <a:rPr lang="es-MX" smtClean="0"/>
              <a:t>‹Nr.›</a:t>
            </a:fld>
            <a:endParaRPr lang="es-MX"/>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346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6D5FE4-314A-424E-8ADA-37F28DB7A39C}" type="datetimeFigureOut">
              <a:rPr lang="es-MX" smtClean="0"/>
              <a:t>27/09/15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2B60A-C8A8-45D8-90A5-75AC61CEBBD3}" type="slidenum">
              <a:rPr lang="es-MX" smtClean="0"/>
              <a:t>‹Nr.›</a:t>
            </a:fld>
            <a:endParaRPr lang="es-MX"/>
          </a:p>
        </p:txBody>
      </p:sp>
    </p:spTree>
    <p:extLst>
      <p:ext uri="{BB962C8B-B14F-4D97-AF65-F5344CB8AC3E}">
        <p14:creationId xmlns:p14="http://schemas.microsoft.com/office/powerpoint/2010/main" val="3302351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6D5FE4-314A-424E-8ADA-37F28DB7A39C}" type="datetimeFigureOut">
              <a:rPr lang="es-MX" smtClean="0"/>
              <a:t>27/09/15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2B60A-C8A8-45D8-90A5-75AC61CEBBD3}" type="slidenum">
              <a:rPr lang="es-MX" smtClean="0"/>
              <a:t>‹Nr.›</a:t>
            </a:fld>
            <a:endParaRPr lang="es-MX"/>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01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6D5FE4-314A-424E-8ADA-37F28DB7A39C}" type="datetimeFigureOut">
              <a:rPr lang="es-MX" smtClean="0"/>
              <a:t>27/09/15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2B60A-C8A8-45D8-90A5-75AC61CEBBD3}" type="slidenum">
              <a:rPr lang="es-MX" smtClean="0"/>
              <a:t>‹Nr.›</a:t>
            </a:fld>
            <a:endParaRPr lang="es-MX"/>
          </a:p>
        </p:txBody>
      </p:sp>
    </p:spTree>
    <p:extLst>
      <p:ext uri="{BB962C8B-B14F-4D97-AF65-F5344CB8AC3E}">
        <p14:creationId xmlns:p14="http://schemas.microsoft.com/office/powerpoint/2010/main" val="2611683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6D5FE4-314A-424E-8ADA-37F28DB7A39C}" type="datetimeFigureOut">
              <a:rPr lang="es-MX" smtClean="0"/>
              <a:t>27/09/15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092B60A-C8A8-45D8-90A5-75AC61CEBBD3}" type="slidenum">
              <a:rPr lang="es-MX" smtClean="0"/>
              <a:t>‹Nr.›</a:t>
            </a:fld>
            <a:endParaRPr lang="es-MX"/>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73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F6D5FE4-314A-424E-8ADA-37F28DB7A39C}" type="datetimeFigureOut">
              <a:rPr lang="es-MX" smtClean="0"/>
              <a:t>27/09/15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092B60A-C8A8-45D8-90A5-75AC61CEBBD3}" type="slidenum">
              <a:rPr lang="es-MX" smtClean="0"/>
              <a:t>‹Nr.›</a:t>
            </a:fld>
            <a:endParaRPr lang="es-MX"/>
          </a:p>
        </p:txBody>
      </p:sp>
    </p:spTree>
    <p:extLst>
      <p:ext uri="{BB962C8B-B14F-4D97-AF65-F5344CB8AC3E}">
        <p14:creationId xmlns:p14="http://schemas.microsoft.com/office/powerpoint/2010/main" val="3721260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F6D5FE4-314A-424E-8ADA-37F28DB7A39C}" type="datetimeFigureOut">
              <a:rPr lang="es-MX" smtClean="0"/>
              <a:t>27/09/15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092B60A-C8A8-45D8-90A5-75AC61CEBBD3}" type="slidenum">
              <a:rPr lang="es-MX" smtClean="0"/>
              <a:t>‹Nr.›</a:t>
            </a:fld>
            <a:endParaRPr lang="es-MX"/>
          </a:p>
        </p:txBody>
      </p:sp>
    </p:spTree>
    <p:extLst>
      <p:ext uri="{BB962C8B-B14F-4D97-AF65-F5344CB8AC3E}">
        <p14:creationId xmlns:p14="http://schemas.microsoft.com/office/powerpoint/2010/main" val="1874336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6D5FE4-314A-424E-8ADA-37F28DB7A39C}" type="datetimeFigureOut">
              <a:rPr lang="es-MX" smtClean="0"/>
              <a:t>27/09/15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092B60A-C8A8-45D8-90A5-75AC61CEBBD3}" type="slidenum">
              <a:rPr lang="es-MX" smtClean="0"/>
              <a:t>‹Nr.›</a:t>
            </a:fld>
            <a:endParaRPr lang="es-MX"/>
          </a:p>
        </p:txBody>
      </p:sp>
    </p:spTree>
    <p:extLst>
      <p:ext uri="{BB962C8B-B14F-4D97-AF65-F5344CB8AC3E}">
        <p14:creationId xmlns:p14="http://schemas.microsoft.com/office/powerpoint/2010/main" val="681683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6D5FE4-314A-424E-8ADA-37F28DB7A39C}" type="datetimeFigureOut">
              <a:rPr lang="es-MX" smtClean="0"/>
              <a:t>27/09/15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9092B60A-C8A8-45D8-90A5-75AC61CEBBD3}" type="slidenum">
              <a:rPr lang="es-MX" smtClean="0"/>
              <a:t>‹Nr.›</a:t>
            </a:fld>
            <a:endParaRPr lang="es-MX"/>
          </a:p>
        </p:txBody>
      </p:sp>
    </p:spTree>
    <p:extLst>
      <p:ext uri="{BB962C8B-B14F-4D97-AF65-F5344CB8AC3E}">
        <p14:creationId xmlns:p14="http://schemas.microsoft.com/office/powerpoint/2010/main" val="2473551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6D5FE4-314A-424E-8ADA-37F28DB7A39C}" type="datetimeFigureOut">
              <a:rPr lang="es-MX" smtClean="0"/>
              <a:t>27/09/15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092B60A-C8A8-45D8-90A5-75AC61CEBBD3}" type="slidenum">
              <a:rPr lang="es-MX" smtClean="0"/>
              <a:t>‹Nr.›</a:t>
            </a:fld>
            <a:endParaRPr lang="es-MX"/>
          </a:p>
        </p:txBody>
      </p:sp>
    </p:spTree>
    <p:extLst>
      <p:ext uri="{BB962C8B-B14F-4D97-AF65-F5344CB8AC3E}">
        <p14:creationId xmlns:p14="http://schemas.microsoft.com/office/powerpoint/2010/main" val="1778553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6D5FE4-314A-424E-8ADA-37F28DB7A39C}" type="datetimeFigureOut">
              <a:rPr lang="es-MX" smtClean="0"/>
              <a:t>27/09/15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092B60A-C8A8-45D8-90A5-75AC61CEBBD3}" type="slidenum">
              <a:rPr lang="es-MX" smtClean="0"/>
              <a:t>‹Nr.›</a:t>
            </a:fld>
            <a:endParaRPr lang="es-MX"/>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1407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1F6D5FE4-314A-424E-8ADA-37F28DB7A39C}" type="datetimeFigureOut">
              <a:rPr lang="es-MX" smtClean="0"/>
              <a:t>27/09/15</a:t>
            </a:fld>
            <a:endParaRPr lang="es-MX"/>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s-MX"/>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092B60A-C8A8-45D8-90A5-75AC61CEBBD3}" type="slidenum">
              <a:rPr lang="es-MX" smtClean="0"/>
              <a:t>‹Nr.›</a:t>
            </a:fld>
            <a:endParaRPr lang="es-MX"/>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150464"/>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036337"/>
            <a:ext cx="7772400" cy="1463040"/>
          </a:xfrm>
        </p:spPr>
        <p:txBody>
          <a:bodyPr>
            <a:normAutofit/>
          </a:bodyPr>
          <a:lstStyle/>
          <a:p>
            <a:r>
              <a:rPr lang="es-MX" sz="6000" dirty="0" smtClean="0"/>
              <a:t>HTML</a:t>
            </a:r>
            <a:endParaRPr lang="es-MX" sz="6000" dirty="0"/>
          </a:p>
        </p:txBody>
      </p:sp>
      <p:sp>
        <p:nvSpPr>
          <p:cNvPr id="3" name="Subtitle 2"/>
          <p:cNvSpPr>
            <a:spLocks noGrp="1"/>
          </p:cNvSpPr>
          <p:nvPr>
            <p:ph type="subTitle" idx="1"/>
          </p:nvPr>
        </p:nvSpPr>
        <p:spPr/>
        <p:txBody>
          <a:bodyPr/>
          <a:lstStyle/>
          <a:p>
            <a:r>
              <a:rPr lang="es-MX" dirty="0" smtClean="0"/>
              <a:t> </a:t>
            </a:r>
            <a:endParaRPr lang="es-MX" dirty="0"/>
          </a:p>
        </p:txBody>
      </p:sp>
      <p:pic>
        <p:nvPicPr>
          <p:cNvPr id="8196" name="Picture 4" descr="http://www.w3.org/html/logo/downloads/HTML5_Logo_25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3299" y="4960137"/>
            <a:ext cx="1473201" cy="147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709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Lists</a:t>
            </a:r>
            <a:endParaRPr lang="es-MX" dirty="0"/>
          </a:p>
        </p:txBody>
      </p:sp>
      <p:sp>
        <p:nvSpPr>
          <p:cNvPr id="3" name="Content Placeholder 2"/>
          <p:cNvSpPr>
            <a:spLocks noGrp="1"/>
          </p:cNvSpPr>
          <p:nvPr>
            <p:ph idx="1"/>
          </p:nvPr>
        </p:nvSpPr>
        <p:spPr/>
        <p:txBody>
          <a:bodyPr>
            <a:normAutofit/>
          </a:bodyPr>
          <a:lstStyle/>
          <a:p>
            <a:pPr lvl="1"/>
            <a:r>
              <a:rPr lang="es-MX" sz="2600" dirty="0" err="1" smtClean="0"/>
              <a:t>There</a:t>
            </a:r>
            <a:r>
              <a:rPr lang="es-MX" sz="2600" dirty="0" smtClean="0"/>
              <a:t> are </a:t>
            </a:r>
            <a:r>
              <a:rPr lang="es-MX" sz="2600" dirty="0" err="1" smtClean="0"/>
              <a:t>two</a:t>
            </a:r>
            <a:r>
              <a:rPr lang="es-MX" sz="2600" dirty="0" smtClean="0"/>
              <a:t> </a:t>
            </a:r>
            <a:r>
              <a:rPr lang="es-MX" sz="2600" dirty="0" err="1" smtClean="0"/>
              <a:t>kinds</a:t>
            </a:r>
            <a:r>
              <a:rPr lang="es-MX" sz="2600" dirty="0" smtClean="0"/>
              <a:t> of </a:t>
            </a:r>
            <a:r>
              <a:rPr lang="es-MX" sz="2600" dirty="0" err="1" smtClean="0"/>
              <a:t>lists</a:t>
            </a:r>
            <a:r>
              <a:rPr lang="es-MX" sz="2600" dirty="0" smtClean="0"/>
              <a:t>: </a:t>
            </a:r>
            <a:r>
              <a:rPr lang="es-MX" sz="2600" dirty="0" err="1" smtClean="0"/>
              <a:t>order</a:t>
            </a:r>
            <a:r>
              <a:rPr lang="es-MX" sz="2600" dirty="0" smtClean="0"/>
              <a:t> </a:t>
            </a:r>
            <a:r>
              <a:rPr lang="es-MX" sz="2600" dirty="0" err="1" smtClean="0"/>
              <a:t>list</a:t>
            </a:r>
            <a:r>
              <a:rPr lang="es-MX" sz="2600" dirty="0" smtClean="0"/>
              <a:t> &lt;</a:t>
            </a:r>
            <a:r>
              <a:rPr lang="es-MX" sz="2600" dirty="0" err="1" smtClean="0"/>
              <a:t>ol</a:t>
            </a:r>
            <a:r>
              <a:rPr lang="es-MX" sz="2600" dirty="0" smtClean="0"/>
              <a:t>&gt; and </a:t>
            </a:r>
            <a:r>
              <a:rPr lang="en-US" sz="2600" dirty="0" err="1"/>
              <a:t>u</a:t>
            </a:r>
            <a:r>
              <a:rPr lang="en-US" sz="2600" dirty="0" err="1" smtClean="0"/>
              <a:t>norder</a:t>
            </a:r>
            <a:r>
              <a:rPr lang="en-US" sz="2600" dirty="0" smtClean="0"/>
              <a:t> list &lt;</a:t>
            </a:r>
            <a:r>
              <a:rPr lang="en-US" sz="2600" dirty="0" err="1" smtClean="0"/>
              <a:t>ul</a:t>
            </a:r>
            <a:r>
              <a:rPr lang="en-US" sz="2600" dirty="0" smtClean="0"/>
              <a:t>&gt;. </a:t>
            </a:r>
            <a:endParaRPr lang="es-MX" sz="2600" dirty="0" smtClean="0"/>
          </a:p>
          <a:p>
            <a:pPr lvl="1"/>
            <a:r>
              <a:rPr lang="en-US" sz="2600" dirty="0" smtClean="0"/>
              <a:t>An ordered list is simply a list that is numbered.</a:t>
            </a:r>
            <a:endParaRPr lang="es-MX" sz="2600" dirty="0"/>
          </a:p>
        </p:txBody>
      </p:sp>
      <p:pic>
        <p:nvPicPr>
          <p:cNvPr id="9" name="Picture 8"/>
          <p:cNvPicPr>
            <a:picLocks noChangeAspect="1"/>
          </p:cNvPicPr>
          <p:nvPr/>
        </p:nvPicPr>
        <p:blipFill rotWithShape="1">
          <a:blip r:embed="rId2"/>
          <a:srcRect t="29427" r="88542" b="60156"/>
          <a:stretch/>
        </p:blipFill>
        <p:spPr>
          <a:xfrm>
            <a:off x="3255433" y="4191794"/>
            <a:ext cx="2434167" cy="1770304"/>
          </a:xfrm>
          <a:prstGeom prst="rect">
            <a:avLst/>
          </a:prstGeom>
        </p:spPr>
      </p:pic>
      <p:pic>
        <p:nvPicPr>
          <p:cNvPr id="11" name="Picture 10"/>
          <p:cNvPicPr>
            <a:picLocks noChangeAspect="1"/>
          </p:cNvPicPr>
          <p:nvPr/>
        </p:nvPicPr>
        <p:blipFill rotWithShape="1">
          <a:blip r:embed="rId2"/>
          <a:srcRect l="208" t="43099" r="88334" b="46484"/>
          <a:stretch/>
        </p:blipFill>
        <p:spPr>
          <a:xfrm>
            <a:off x="8816255" y="4217290"/>
            <a:ext cx="2434167" cy="1770304"/>
          </a:xfrm>
          <a:prstGeom prst="rect">
            <a:avLst/>
          </a:prstGeom>
        </p:spPr>
      </p:pic>
      <p:pic>
        <p:nvPicPr>
          <p:cNvPr id="12" name="Picture 11"/>
          <p:cNvPicPr>
            <a:picLocks noChangeAspect="1"/>
          </p:cNvPicPr>
          <p:nvPr/>
        </p:nvPicPr>
        <p:blipFill rotWithShape="1">
          <a:blip r:embed="rId3"/>
          <a:srcRect l="25729" t="34245" r="60521" b="54036"/>
          <a:stretch/>
        </p:blipFill>
        <p:spPr>
          <a:xfrm>
            <a:off x="774700" y="4128293"/>
            <a:ext cx="2921000" cy="1991591"/>
          </a:xfrm>
          <a:prstGeom prst="rect">
            <a:avLst/>
          </a:prstGeom>
        </p:spPr>
      </p:pic>
      <p:pic>
        <p:nvPicPr>
          <p:cNvPr id="13" name="Picture 12"/>
          <p:cNvPicPr>
            <a:picLocks noChangeAspect="1"/>
          </p:cNvPicPr>
          <p:nvPr/>
        </p:nvPicPr>
        <p:blipFill rotWithShape="1">
          <a:blip r:embed="rId3"/>
          <a:srcRect l="25312" t="48829" r="60938" b="39452"/>
          <a:stretch/>
        </p:blipFill>
        <p:spPr>
          <a:xfrm>
            <a:off x="6203950" y="4102797"/>
            <a:ext cx="2921000" cy="1991591"/>
          </a:xfrm>
          <a:prstGeom prst="rect">
            <a:avLst/>
          </a:prstGeom>
        </p:spPr>
      </p:pic>
      <p:sp>
        <p:nvSpPr>
          <p:cNvPr id="4" name="TextBox 3"/>
          <p:cNvSpPr txBox="1"/>
          <p:nvPr/>
        </p:nvSpPr>
        <p:spPr>
          <a:xfrm>
            <a:off x="2394832" y="3610442"/>
            <a:ext cx="1645002" cy="461665"/>
          </a:xfrm>
          <a:prstGeom prst="rect">
            <a:avLst/>
          </a:prstGeom>
          <a:noFill/>
        </p:spPr>
        <p:txBody>
          <a:bodyPr wrap="none" rtlCol="0">
            <a:spAutoFit/>
          </a:bodyPr>
          <a:lstStyle/>
          <a:p>
            <a:r>
              <a:rPr lang="es-MX" sz="2400" dirty="0" err="1" smtClean="0"/>
              <a:t>Unorder</a:t>
            </a:r>
            <a:r>
              <a:rPr lang="es-MX" sz="2400" dirty="0" smtClean="0"/>
              <a:t> </a:t>
            </a:r>
            <a:r>
              <a:rPr lang="es-MX" sz="2400" dirty="0" err="1" smtClean="0"/>
              <a:t>List</a:t>
            </a:r>
            <a:endParaRPr lang="es-MX" sz="2400" dirty="0"/>
          </a:p>
        </p:txBody>
      </p:sp>
      <p:sp>
        <p:nvSpPr>
          <p:cNvPr id="10" name="TextBox 9"/>
          <p:cNvSpPr txBox="1"/>
          <p:nvPr/>
        </p:nvSpPr>
        <p:spPr>
          <a:xfrm>
            <a:off x="7859713" y="3603128"/>
            <a:ext cx="1407758" cy="461665"/>
          </a:xfrm>
          <a:prstGeom prst="rect">
            <a:avLst/>
          </a:prstGeom>
          <a:noFill/>
        </p:spPr>
        <p:txBody>
          <a:bodyPr wrap="none" rtlCol="0">
            <a:spAutoFit/>
          </a:bodyPr>
          <a:lstStyle/>
          <a:p>
            <a:r>
              <a:rPr lang="es-MX" sz="2400" dirty="0" err="1"/>
              <a:t>O</a:t>
            </a:r>
            <a:r>
              <a:rPr lang="es-MX" sz="2400" dirty="0" err="1" smtClean="0"/>
              <a:t>rder</a:t>
            </a:r>
            <a:r>
              <a:rPr lang="es-MX" sz="2400" dirty="0" smtClean="0"/>
              <a:t> </a:t>
            </a:r>
            <a:r>
              <a:rPr lang="es-MX" sz="2400" dirty="0" err="1" smtClean="0"/>
              <a:t>List</a:t>
            </a:r>
            <a:endParaRPr lang="es-MX" sz="2400" dirty="0"/>
          </a:p>
        </p:txBody>
      </p:sp>
    </p:spTree>
    <p:extLst>
      <p:ext uri="{BB962C8B-B14F-4D97-AF65-F5344CB8AC3E}">
        <p14:creationId xmlns:p14="http://schemas.microsoft.com/office/powerpoint/2010/main" val="3109243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Comments</a:t>
            </a:r>
            <a:endParaRPr lang="es-MX" dirty="0"/>
          </a:p>
        </p:txBody>
      </p:sp>
      <p:sp>
        <p:nvSpPr>
          <p:cNvPr id="3" name="Content Placeholder 2"/>
          <p:cNvSpPr>
            <a:spLocks noGrp="1"/>
          </p:cNvSpPr>
          <p:nvPr>
            <p:ph idx="1"/>
          </p:nvPr>
        </p:nvSpPr>
        <p:spPr/>
        <p:txBody>
          <a:bodyPr/>
          <a:lstStyle/>
          <a:p>
            <a:pPr marL="516636" lvl="1" indent="-342900"/>
            <a:r>
              <a:rPr lang="es-MX" sz="2600" dirty="0" smtClean="0"/>
              <a:t>&lt;!-- --&gt; </a:t>
            </a:r>
            <a:r>
              <a:rPr lang="en-US" sz="2600" dirty="0"/>
              <a:t>Comments are not displayed in the browser</a:t>
            </a:r>
            <a:endParaRPr lang="es-MX" sz="2600" dirty="0"/>
          </a:p>
          <a:p>
            <a:endParaRPr lang="es-MX" dirty="0"/>
          </a:p>
        </p:txBody>
      </p:sp>
      <p:pic>
        <p:nvPicPr>
          <p:cNvPr id="9" name="Picture 8"/>
          <p:cNvPicPr>
            <a:picLocks noChangeAspect="1"/>
          </p:cNvPicPr>
          <p:nvPr/>
        </p:nvPicPr>
        <p:blipFill rotWithShape="1">
          <a:blip r:embed="rId2"/>
          <a:srcRect l="26562" t="49089" r="57604" b="42838"/>
          <a:stretch/>
        </p:blipFill>
        <p:spPr>
          <a:xfrm>
            <a:off x="2068429" y="3708400"/>
            <a:ext cx="3611716" cy="1473200"/>
          </a:xfrm>
          <a:prstGeom prst="rect">
            <a:avLst/>
          </a:prstGeom>
        </p:spPr>
      </p:pic>
      <p:pic>
        <p:nvPicPr>
          <p:cNvPr id="10" name="Picture 9"/>
          <p:cNvPicPr>
            <a:picLocks noChangeAspect="1"/>
          </p:cNvPicPr>
          <p:nvPr/>
        </p:nvPicPr>
        <p:blipFill rotWithShape="1">
          <a:blip r:embed="rId3"/>
          <a:srcRect t="80339" r="88229" b="12369"/>
          <a:stretch/>
        </p:blipFill>
        <p:spPr>
          <a:xfrm>
            <a:off x="6724446" y="3779684"/>
            <a:ext cx="2685025" cy="1330632"/>
          </a:xfrm>
          <a:prstGeom prst="rect">
            <a:avLst/>
          </a:prstGeom>
        </p:spPr>
      </p:pic>
    </p:spTree>
    <p:extLst>
      <p:ext uri="{BB962C8B-B14F-4D97-AF65-F5344CB8AC3E}">
        <p14:creationId xmlns:p14="http://schemas.microsoft.com/office/powerpoint/2010/main" val="2169157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Tables</a:t>
            </a:r>
            <a:endParaRPr lang="es-MX" dirty="0"/>
          </a:p>
        </p:txBody>
      </p:sp>
      <p:sp>
        <p:nvSpPr>
          <p:cNvPr id="3" name="Content Placeholder 2"/>
          <p:cNvSpPr>
            <a:spLocks noGrp="1"/>
          </p:cNvSpPr>
          <p:nvPr>
            <p:ph idx="1"/>
          </p:nvPr>
        </p:nvSpPr>
        <p:spPr/>
        <p:txBody>
          <a:bodyPr>
            <a:normAutofit/>
          </a:bodyPr>
          <a:lstStyle/>
          <a:p>
            <a:pPr lvl="1"/>
            <a:r>
              <a:rPr lang="en-US" sz="2600" dirty="0" smtClean="0"/>
              <a:t>&lt;table&gt; tag.</a:t>
            </a:r>
          </a:p>
          <a:p>
            <a:pPr lvl="1"/>
            <a:r>
              <a:rPr lang="en-US" sz="2600" dirty="0" smtClean="0"/>
              <a:t>A table is just a bunch of information arranged in rows and columns.</a:t>
            </a:r>
          </a:p>
        </p:txBody>
      </p:sp>
      <p:pic>
        <p:nvPicPr>
          <p:cNvPr id="4" name="Picture 3"/>
          <p:cNvPicPr>
            <a:picLocks noChangeAspect="1"/>
          </p:cNvPicPr>
          <p:nvPr/>
        </p:nvPicPr>
        <p:blipFill rotWithShape="1">
          <a:blip r:embed="rId2"/>
          <a:srcRect l="28646" t="37891" r="6875" b="32031"/>
          <a:stretch/>
        </p:blipFill>
        <p:spPr>
          <a:xfrm>
            <a:off x="2095500" y="3576828"/>
            <a:ext cx="7861300" cy="2933700"/>
          </a:xfrm>
          <a:prstGeom prst="rect">
            <a:avLst/>
          </a:prstGeom>
        </p:spPr>
      </p:pic>
    </p:spTree>
    <p:extLst>
      <p:ext uri="{BB962C8B-B14F-4D97-AF65-F5344CB8AC3E}">
        <p14:creationId xmlns:p14="http://schemas.microsoft.com/office/powerpoint/2010/main" val="1623131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596900"/>
            <a:ext cx="9720071" cy="5712460"/>
          </a:xfrm>
        </p:spPr>
        <p:txBody>
          <a:bodyPr/>
          <a:lstStyle/>
          <a:p>
            <a:pPr lvl="1"/>
            <a:r>
              <a:rPr lang="en-US" sz="2600" dirty="0" smtClean="0"/>
              <a:t>&lt;</a:t>
            </a:r>
            <a:r>
              <a:rPr lang="en-US" sz="2600" dirty="0" err="1" smtClean="0"/>
              <a:t>tr</a:t>
            </a:r>
            <a:r>
              <a:rPr lang="en-US" sz="2600" dirty="0" smtClean="0"/>
              <a:t>&gt; (table row) Tag </a:t>
            </a:r>
            <a:r>
              <a:rPr lang="en-US" sz="2600" dirty="0"/>
              <a:t>to </a:t>
            </a:r>
            <a:r>
              <a:rPr lang="en-US" sz="2600" dirty="0" smtClean="0"/>
              <a:t>creates </a:t>
            </a:r>
            <a:r>
              <a:rPr lang="en-US" sz="2600" dirty="0"/>
              <a:t>a table row. </a:t>
            </a:r>
            <a:endParaRPr lang="en-US" sz="2600" dirty="0" smtClean="0"/>
          </a:p>
          <a:p>
            <a:pPr lvl="1"/>
            <a:endParaRPr lang="en-US" sz="2600" dirty="0" smtClean="0"/>
          </a:p>
          <a:p>
            <a:pPr lvl="1"/>
            <a:r>
              <a:rPr lang="en-US" sz="2600" dirty="0" smtClean="0"/>
              <a:t>&lt;</a:t>
            </a:r>
            <a:r>
              <a:rPr lang="en-US" sz="2600" dirty="0"/>
              <a:t>td&gt; (table data) Tag to create </a:t>
            </a:r>
            <a:r>
              <a:rPr lang="en-US" sz="2600" dirty="0" smtClean="0"/>
              <a:t>cells.</a:t>
            </a:r>
          </a:p>
          <a:p>
            <a:pPr lvl="1"/>
            <a:endParaRPr lang="en-US" sz="2600" dirty="0" smtClean="0"/>
          </a:p>
          <a:p>
            <a:pPr lvl="1"/>
            <a:r>
              <a:rPr lang="en-US" sz="2600" dirty="0" smtClean="0"/>
              <a:t>You </a:t>
            </a:r>
            <a:r>
              <a:rPr lang="en-US" sz="2600" dirty="0"/>
              <a:t>don't really create columns in </a:t>
            </a:r>
            <a:r>
              <a:rPr lang="en-US" sz="2600" dirty="0" smtClean="0"/>
              <a:t>tables</a:t>
            </a:r>
            <a:r>
              <a:rPr lang="en-US" sz="2600" dirty="0"/>
              <a:t>: instead, you tell each row how many cells to have, and that determines your number of </a:t>
            </a:r>
            <a:r>
              <a:rPr lang="en-US" sz="2600" dirty="0" smtClean="0"/>
              <a:t>columns.</a:t>
            </a:r>
            <a:endParaRPr lang="en-US" sz="2600" dirty="0"/>
          </a:p>
          <a:p>
            <a:endParaRPr lang="es-MX" dirty="0"/>
          </a:p>
        </p:txBody>
      </p:sp>
      <p:pic>
        <p:nvPicPr>
          <p:cNvPr id="8" name="Picture 7"/>
          <p:cNvPicPr>
            <a:picLocks noChangeAspect="1"/>
          </p:cNvPicPr>
          <p:nvPr/>
        </p:nvPicPr>
        <p:blipFill rotWithShape="1">
          <a:blip r:embed="rId2"/>
          <a:srcRect l="25834" t="28776" r="58229" b="53255"/>
          <a:stretch/>
        </p:blipFill>
        <p:spPr>
          <a:xfrm>
            <a:off x="2692401" y="3362885"/>
            <a:ext cx="3284528" cy="2962516"/>
          </a:xfrm>
          <a:prstGeom prst="rect">
            <a:avLst/>
          </a:prstGeom>
        </p:spPr>
      </p:pic>
      <p:pic>
        <p:nvPicPr>
          <p:cNvPr id="9" name="Picture 8"/>
          <p:cNvPicPr>
            <a:picLocks noChangeAspect="1"/>
          </p:cNvPicPr>
          <p:nvPr/>
        </p:nvPicPr>
        <p:blipFill rotWithShape="1">
          <a:blip r:embed="rId3"/>
          <a:srcRect t="44661" r="87812" b="48308"/>
          <a:stretch/>
        </p:blipFill>
        <p:spPr>
          <a:xfrm>
            <a:off x="6476802" y="4127500"/>
            <a:ext cx="2641600" cy="1219200"/>
          </a:xfrm>
          <a:prstGeom prst="rect">
            <a:avLst/>
          </a:prstGeom>
        </p:spPr>
      </p:pic>
    </p:spTree>
    <p:extLst>
      <p:ext uri="{BB962C8B-B14F-4D97-AF65-F5344CB8AC3E}">
        <p14:creationId xmlns:p14="http://schemas.microsoft.com/office/powerpoint/2010/main" val="603342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3200" y="962605"/>
            <a:ext cx="6032499" cy="5623560"/>
          </a:xfrm>
        </p:spPr>
        <p:txBody>
          <a:bodyPr>
            <a:normAutofit/>
          </a:bodyPr>
          <a:lstStyle/>
          <a:p>
            <a:pPr lvl="1"/>
            <a:r>
              <a:rPr lang="en-US" sz="2800" dirty="0"/>
              <a:t>&lt;</a:t>
            </a:r>
            <a:r>
              <a:rPr lang="en-US" sz="2800" dirty="0" err="1" smtClean="0"/>
              <a:t>th</a:t>
            </a:r>
            <a:r>
              <a:rPr lang="en-US" sz="2800" dirty="0" smtClean="0"/>
              <a:t>&gt; </a:t>
            </a:r>
            <a:r>
              <a:rPr lang="en-US" sz="2800" dirty="0"/>
              <a:t>(table </a:t>
            </a:r>
            <a:r>
              <a:rPr lang="en-US" sz="2800" dirty="0" err="1" smtClean="0"/>
              <a:t>heade</a:t>
            </a:r>
            <a:r>
              <a:rPr lang="en-US" sz="2800" dirty="0" smtClean="0"/>
              <a:t>) </a:t>
            </a:r>
            <a:r>
              <a:rPr lang="en-US" sz="2800" dirty="0"/>
              <a:t>Tag to create </a:t>
            </a:r>
            <a:r>
              <a:rPr lang="en-US" sz="2800" dirty="0" smtClean="0"/>
              <a:t>header cells.</a:t>
            </a:r>
          </a:p>
          <a:p>
            <a:pPr lvl="1"/>
            <a:endParaRPr lang="en-US" sz="2800" dirty="0" smtClean="0"/>
          </a:p>
          <a:p>
            <a:pPr lvl="1"/>
            <a:r>
              <a:rPr lang="en-US" sz="2800" dirty="0" smtClean="0"/>
              <a:t>&lt;</a:t>
            </a:r>
            <a:r>
              <a:rPr lang="en-US" sz="2800" dirty="0" err="1" smtClean="0"/>
              <a:t>thead</a:t>
            </a:r>
            <a:r>
              <a:rPr lang="en-US" sz="2800" dirty="0" smtClean="0"/>
              <a:t>&gt; and &lt;</a:t>
            </a:r>
            <a:r>
              <a:rPr lang="en-US" sz="2800" dirty="0" err="1" smtClean="0"/>
              <a:t>tbody</a:t>
            </a:r>
            <a:r>
              <a:rPr lang="en-US" sz="2800" dirty="0" smtClean="0"/>
              <a:t>&gt; tags. </a:t>
            </a:r>
          </a:p>
          <a:p>
            <a:pPr lvl="2"/>
            <a:r>
              <a:rPr lang="en-US" sz="2600" dirty="0" smtClean="0"/>
              <a:t>These go within the &lt;table&gt; tag and stand for table head and table body, respectively.</a:t>
            </a:r>
          </a:p>
          <a:p>
            <a:pPr lvl="1"/>
            <a:endParaRPr lang="es-MX" sz="2800" dirty="0"/>
          </a:p>
        </p:txBody>
      </p:sp>
      <p:pic>
        <p:nvPicPr>
          <p:cNvPr id="4" name="Picture 3"/>
          <p:cNvPicPr>
            <a:picLocks noChangeAspect="1"/>
          </p:cNvPicPr>
          <p:nvPr/>
        </p:nvPicPr>
        <p:blipFill rotWithShape="1">
          <a:blip r:embed="rId2"/>
          <a:srcRect l="26875" t="28906" r="57709" b="35417"/>
          <a:stretch/>
        </p:blipFill>
        <p:spPr>
          <a:xfrm>
            <a:off x="1284986" y="624391"/>
            <a:ext cx="3090163" cy="5720978"/>
          </a:xfrm>
          <a:prstGeom prst="rect">
            <a:avLst/>
          </a:prstGeom>
        </p:spPr>
      </p:pic>
      <p:pic>
        <p:nvPicPr>
          <p:cNvPr id="5" name="Picture 4"/>
          <p:cNvPicPr>
            <a:picLocks noChangeAspect="1"/>
          </p:cNvPicPr>
          <p:nvPr/>
        </p:nvPicPr>
        <p:blipFill rotWithShape="1">
          <a:blip r:embed="rId3"/>
          <a:srcRect t="53906" r="89583" b="37240"/>
          <a:stretch/>
        </p:blipFill>
        <p:spPr>
          <a:xfrm>
            <a:off x="6902449" y="4284980"/>
            <a:ext cx="2565400" cy="1744472"/>
          </a:xfrm>
          <a:prstGeom prst="rect">
            <a:avLst/>
          </a:prstGeom>
        </p:spPr>
      </p:pic>
    </p:spTree>
    <p:extLst>
      <p:ext uri="{BB962C8B-B14F-4D97-AF65-F5344CB8AC3E}">
        <p14:creationId xmlns:p14="http://schemas.microsoft.com/office/powerpoint/2010/main" val="84298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9" y="1041400"/>
            <a:ext cx="4525772" cy="5928360"/>
          </a:xfrm>
        </p:spPr>
        <p:txBody>
          <a:bodyPr/>
          <a:lstStyle/>
          <a:p>
            <a:pPr lvl="1"/>
            <a:r>
              <a:rPr lang="en-US" sz="2600" dirty="0" err="1" smtClean="0"/>
              <a:t>Colspan</a:t>
            </a:r>
            <a:r>
              <a:rPr lang="en-US" sz="2600" dirty="0" smtClean="0"/>
              <a:t> and </a:t>
            </a:r>
            <a:r>
              <a:rPr lang="en-US" sz="2600" dirty="0" err="1" smtClean="0"/>
              <a:t>rowspan</a:t>
            </a:r>
            <a:r>
              <a:rPr lang="en-US" sz="2600" dirty="0" smtClean="0"/>
              <a:t> attributes.</a:t>
            </a:r>
          </a:p>
          <a:p>
            <a:pPr lvl="1"/>
            <a:endParaRPr lang="en-US" sz="2600" dirty="0" smtClean="0"/>
          </a:p>
          <a:p>
            <a:pPr lvl="1"/>
            <a:r>
              <a:rPr lang="en-US" sz="2600" dirty="0" smtClean="0"/>
              <a:t>If </a:t>
            </a:r>
            <a:r>
              <a:rPr lang="en-US" sz="2600" dirty="0"/>
              <a:t>we want a table cell to take up the space of 3 columns instead of 1, we can set the </a:t>
            </a:r>
            <a:r>
              <a:rPr lang="en-US" sz="2600" dirty="0" err="1"/>
              <a:t>colspan</a:t>
            </a:r>
            <a:r>
              <a:rPr lang="en-US" sz="2600" dirty="0"/>
              <a:t> attribute to 3</a:t>
            </a:r>
            <a:r>
              <a:rPr lang="en-US" sz="2600" dirty="0" smtClean="0"/>
              <a:t>.</a:t>
            </a:r>
          </a:p>
          <a:p>
            <a:pPr lvl="1"/>
            <a:endParaRPr lang="en-US" sz="2600" dirty="0" smtClean="0"/>
          </a:p>
          <a:p>
            <a:pPr lvl="1"/>
            <a:r>
              <a:rPr lang="en-US" sz="2600" dirty="0"/>
              <a:t>If we want a table cell to take up the space of </a:t>
            </a:r>
            <a:r>
              <a:rPr lang="en-US" sz="2600" dirty="0" smtClean="0"/>
              <a:t>2 rows </a:t>
            </a:r>
            <a:r>
              <a:rPr lang="en-US" sz="2600" dirty="0"/>
              <a:t>instead of 1, we can set the </a:t>
            </a:r>
            <a:r>
              <a:rPr lang="en-US" sz="2600" dirty="0" err="1" smtClean="0"/>
              <a:t>rowspan</a:t>
            </a:r>
            <a:r>
              <a:rPr lang="en-US" sz="2600" dirty="0" smtClean="0"/>
              <a:t> </a:t>
            </a:r>
            <a:r>
              <a:rPr lang="en-US" sz="2600" dirty="0"/>
              <a:t>attribute to </a:t>
            </a:r>
            <a:r>
              <a:rPr lang="en-US" sz="2600" dirty="0" smtClean="0"/>
              <a:t>2.</a:t>
            </a:r>
            <a:endParaRPr lang="en-US" sz="2600" dirty="0"/>
          </a:p>
          <a:p>
            <a:pPr lvl="1"/>
            <a:endParaRPr lang="en-US" dirty="0"/>
          </a:p>
          <a:p>
            <a:endParaRPr lang="es-MX" dirty="0"/>
          </a:p>
        </p:txBody>
      </p:sp>
      <p:pic>
        <p:nvPicPr>
          <p:cNvPr id="7" name="Picture 6"/>
          <p:cNvPicPr>
            <a:picLocks noChangeAspect="1"/>
          </p:cNvPicPr>
          <p:nvPr/>
        </p:nvPicPr>
        <p:blipFill rotWithShape="1">
          <a:blip r:embed="rId2"/>
          <a:srcRect l="25417" t="19662" r="51146" b="42838"/>
          <a:stretch/>
        </p:blipFill>
        <p:spPr>
          <a:xfrm>
            <a:off x="5708650" y="428626"/>
            <a:ext cx="4437558" cy="5680074"/>
          </a:xfrm>
          <a:prstGeom prst="rect">
            <a:avLst/>
          </a:prstGeom>
        </p:spPr>
      </p:pic>
      <p:pic>
        <p:nvPicPr>
          <p:cNvPr id="8" name="Picture 7"/>
          <p:cNvPicPr>
            <a:picLocks noChangeAspect="1"/>
          </p:cNvPicPr>
          <p:nvPr/>
        </p:nvPicPr>
        <p:blipFill rotWithShape="1">
          <a:blip r:embed="rId3"/>
          <a:srcRect t="44401" r="89687" b="44011"/>
          <a:stretch/>
        </p:blipFill>
        <p:spPr>
          <a:xfrm>
            <a:off x="9194800" y="2967038"/>
            <a:ext cx="2616200" cy="2351937"/>
          </a:xfrm>
          <a:prstGeom prst="rect">
            <a:avLst/>
          </a:prstGeom>
        </p:spPr>
      </p:pic>
    </p:spTree>
    <p:extLst>
      <p:ext uri="{BB962C8B-B14F-4D97-AF65-F5344CB8AC3E}">
        <p14:creationId xmlns:p14="http://schemas.microsoft.com/office/powerpoint/2010/main" val="2481836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DIVS</a:t>
            </a:r>
            <a:endParaRPr lang="es-MX" dirty="0"/>
          </a:p>
        </p:txBody>
      </p:sp>
      <p:sp>
        <p:nvSpPr>
          <p:cNvPr id="3" name="Content Placeholder 2"/>
          <p:cNvSpPr>
            <a:spLocks noGrp="1"/>
          </p:cNvSpPr>
          <p:nvPr>
            <p:ph idx="1"/>
          </p:nvPr>
        </p:nvSpPr>
        <p:spPr>
          <a:xfrm>
            <a:off x="1024128" y="1841500"/>
            <a:ext cx="9720071" cy="4023360"/>
          </a:xfrm>
        </p:spPr>
        <p:txBody>
          <a:bodyPr/>
          <a:lstStyle/>
          <a:p>
            <a:pPr lvl="1"/>
            <a:r>
              <a:rPr lang="en-US" sz="2600" dirty="0" smtClean="0"/>
              <a:t>&lt;div&gt; Short </a:t>
            </a:r>
            <a:r>
              <a:rPr lang="en-US" sz="2600" dirty="0"/>
              <a:t>for "division," &lt;div&gt; allows you to divide your page into containers . </a:t>
            </a:r>
            <a:r>
              <a:rPr lang="en-US" sz="2600" dirty="0" smtClean="0"/>
              <a:t>Is </a:t>
            </a:r>
            <a:r>
              <a:rPr lang="en-US" sz="2600" dirty="0"/>
              <a:t>one of the most versatile structure tags available</a:t>
            </a:r>
            <a:r>
              <a:rPr lang="en-US" sz="2600" dirty="0" smtClean="0"/>
              <a:t>.</a:t>
            </a:r>
          </a:p>
          <a:p>
            <a:pPr lvl="1"/>
            <a:r>
              <a:rPr lang="en-US" sz="2800" dirty="0" smtClean="0"/>
              <a:t>Use to </a:t>
            </a:r>
            <a:r>
              <a:rPr lang="en-US" sz="2800" dirty="0"/>
              <a:t>group </a:t>
            </a:r>
            <a:r>
              <a:rPr lang="en-US" sz="2800" dirty="0" smtClean="0"/>
              <a:t>elements together </a:t>
            </a:r>
            <a:r>
              <a:rPr lang="en-US" sz="2800" dirty="0"/>
              <a:t>and apply CSS </a:t>
            </a:r>
            <a:r>
              <a:rPr lang="en-US" sz="2800" dirty="0" smtClean="0"/>
              <a:t>styles all </a:t>
            </a:r>
            <a:r>
              <a:rPr lang="en-US" sz="2800" dirty="0"/>
              <a:t>at </a:t>
            </a:r>
            <a:r>
              <a:rPr lang="en-US" sz="2800" dirty="0" smtClean="0"/>
              <a:t>once.</a:t>
            </a:r>
            <a:endParaRPr lang="en-US" sz="2600" dirty="0"/>
          </a:p>
          <a:p>
            <a:endParaRPr lang="es-MX" dirty="0"/>
          </a:p>
        </p:txBody>
      </p:sp>
      <p:pic>
        <p:nvPicPr>
          <p:cNvPr id="5" name="Picture 4"/>
          <p:cNvPicPr>
            <a:picLocks noChangeAspect="1"/>
          </p:cNvPicPr>
          <p:nvPr/>
        </p:nvPicPr>
        <p:blipFill rotWithShape="1">
          <a:blip r:embed="rId2"/>
          <a:srcRect l="28750" t="33073" r="45313" b="48047"/>
          <a:stretch/>
        </p:blipFill>
        <p:spPr>
          <a:xfrm>
            <a:off x="1663424" y="3454400"/>
            <a:ext cx="4965975" cy="2891833"/>
          </a:xfrm>
          <a:prstGeom prst="rect">
            <a:avLst/>
          </a:prstGeom>
        </p:spPr>
      </p:pic>
      <p:pic>
        <p:nvPicPr>
          <p:cNvPr id="4" name="Picture 3"/>
          <p:cNvPicPr>
            <a:picLocks noChangeAspect="1"/>
          </p:cNvPicPr>
          <p:nvPr/>
        </p:nvPicPr>
        <p:blipFill rotWithShape="1">
          <a:blip r:embed="rId3"/>
          <a:srcRect l="3021" t="42187" r="67188" b="38412"/>
          <a:stretch/>
        </p:blipFill>
        <p:spPr>
          <a:xfrm>
            <a:off x="6146800" y="3542492"/>
            <a:ext cx="4457700" cy="2322368"/>
          </a:xfrm>
          <a:prstGeom prst="rect">
            <a:avLst/>
          </a:prstGeom>
        </p:spPr>
      </p:pic>
    </p:spTree>
    <p:extLst>
      <p:ext uri="{BB962C8B-B14F-4D97-AF65-F5344CB8AC3E}">
        <p14:creationId xmlns:p14="http://schemas.microsoft.com/office/powerpoint/2010/main" val="2383685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SPANS</a:t>
            </a:r>
            <a:endParaRPr lang="es-MX" dirty="0"/>
          </a:p>
        </p:txBody>
      </p:sp>
      <p:sp>
        <p:nvSpPr>
          <p:cNvPr id="3" name="Content Placeholder 2"/>
          <p:cNvSpPr>
            <a:spLocks noGrp="1"/>
          </p:cNvSpPr>
          <p:nvPr>
            <p:ph idx="1"/>
          </p:nvPr>
        </p:nvSpPr>
        <p:spPr/>
        <p:txBody>
          <a:bodyPr/>
          <a:lstStyle/>
          <a:p>
            <a:pPr lvl="1"/>
            <a:r>
              <a:rPr lang="en-US" sz="2600" dirty="0"/>
              <a:t>&lt;span&gt; allows you to control styling for smaller parts of your page, such as text. </a:t>
            </a:r>
            <a:endParaRPr lang="es-MX" sz="2600" dirty="0"/>
          </a:p>
          <a:p>
            <a:endParaRPr lang="es-MX" dirty="0"/>
          </a:p>
        </p:txBody>
      </p:sp>
      <p:pic>
        <p:nvPicPr>
          <p:cNvPr id="4" name="Picture 3"/>
          <p:cNvPicPr>
            <a:picLocks noChangeAspect="1"/>
          </p:cNvPicPr>
          <p:nvPr/>
        </p:nvPicPr>
        <p:blipFill rotWithShape="1">
          <a:blip r:embed="rId2"/>
          <a:srcRect l="2917" t="75651" r="68958" b="19141"/>
          <a:stretch/>
        </p:blipFill>
        <p:spPr>
          <a:xfrm>
            <a:off x="3241654" y="4667914"/>
            <a:ext cx="5353324" cy="793085"/>
          </a:xfrm>
          <a:prstGeom prst="rect">
            <a:avLst/>
          </a:prstGeom>
        </p:spPr>
      </p:pic>
      <p:pic>
        <p:nvPicPr>
          <p:cNvPr id="5" name="Picture 4"/>
          <p:cNvPicPr>
            <a:picLocks noChangeAspect="1"/>
          </p:cNvPicPr>
          <p:nvPr/>
        </p:nvPicPr>
        <p:blipFill rotWithShape="1">
          <a:blip r:embed="rId3"/>
          <a:srcRect l="29063" t="53255" r="31875" b="41276"/>
          <a:stretch/>
        </p:blipFill>
        <p:spPr>
          <a:xfrm>
            <a:off x="2273280" y="3522979"/>
            <a:ext cx="7435169" cy="832739"/>
          </a:xfrm>
          <a:prstGeom prst="rect">
            <a:avLst/>
          </a:prstGeom>
        </p:spPr>
      </p:pic>
    </p:spTree>
    <p:extLst>
      <p:ext uri="{BB962C8B-B14F-4D97-AF65-F5344CB8AC3E}">
        <p14:creationId xmlns:p14="http://schemas.microsoft.com/office/powerpoint/2010/main" val="934554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FORMs</a:t>
            </a:r>
            <a:endParaRPr lang="es-MX" dirty="0"/>
          </a:p>
        </p:txBody>
      </p:sp>
      <p:sp>
        <p:nvSpPr>
          <p:cNvPr id="3" name="Content Placeholder 2"/>
          <p:cNvSpPr>
            <a:spLocks noGrp="1"/>
          </p:cNvSpPr>
          <p:nvPr>
            <p:ph idx="1"/>
          </p:nvPr>
        </p:nvSpPr>
        <p:spPr/>
        <p:txBody>
          <a:bodyPr>
            <a:normAutofit/>
          </a:bodyPr>
          <a:lstStyle/>
          <a:p>
            <a:pPr lvl="1"/>
            <a:r>
              <a:rPr lang="en-US" sz="2600" dirty="0"/>
              <a:t>HTML Forms are one of the main points of interaction between a user and a web site or application. </a:t>
            </a:r>
            <a:endParaRPr lang="en-US" sz="2600" dirty="0" smtClean="0"/>
          </a:p>
          <a:p>
            <a:pPr lvl="1"/>
            <a:endParaRPr lang="en-US" sz="2600" dirty="0" smtClean="0"/>
          </a:p>
          <a:p>
            <a:pPr lvl="1"/>
            <a:r>
              <a:rPr lang="en-US" sz="2600" dirty="0" smtClean="0"/>
              <a:t>They </a:t>
            </a:r>
            <a:r>
              <a:rPr lang="en-US" sz="2600" dirty="0"/>
              <a:t>allow users to send data to the web site. Most of the time that data is sent to the web server, but the web page can also intercept it to use it on its own</a:t>
            </a:r>
            <a:r>
              <a:rPr lang="en-US" sz="2600" dirty="0" smtClean="0"/>
              <a:t>.</a:t>
            </a:r>
          </a:p>
          <a:p>
            <a:pPr lvl="1"/>
            <a:endParaRPr lang="en-US" sz="2600" dirty="0"/>
          </a:p>
          <a:p>
            <a:pPr lvl="1"/>
            <a:r>
              <a:rPr lang="en-US" sz="2600" dirty="0" smtClean="0"/>
              <a:t>An &lt;Form&gt; </a:t>
            </a:r>
            <a:r>
              <a:rPr lang="en-US" sz="2600" dirty="0"/>
              <a:t>is made of one or more widgets. Those widgets can be text </a:t>
            </a:r>
            <a:r>
              <a:rPr lang="en-US" sz="2600" dirty="0" smtClean="0"/>
              <a:t>fields, </a:t>
            </a:r>
            <a:r>
              <a:rPr lang="en-US" sz="2600" dirty="0"/>
              <a:t>select boxes, buttons, checkboxes, or radio buttons. </a:t>
            </a:r>
            <a:endParaRPr lang="es-MX" sz="2600" dirty="0"/>
          </a:p>
        </p:txBody>
      </p:sp>
    </p:spTree>
    <p:extLst>
      <p:ext uri="{BB962C8B-B14F-4D97-AF65-F5344CB8AC3E}">
        <p14:creationId xmlns:p14="http://schemas.microsoft.com/office/powerpoint/2010/main" val="807345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609600"/>
            <a:ext cx="9720071" cy="5699760"/>
          </a:xfrm>
        </p:spPr>
        <p:txBody>
          <a:bodyPr>
            <a:normAutofit/>
          </a:bodyPr>
          <a:lstStyle/>
          <a:p>
            <a:pPr lvl="1" eaLnBrk="0" fontAlgn="base" hangingPunct="0">
              <a:lnSpc>
                <a:spcPct val="100000"/>
              </a:lnSpc>
              <a:spcBef>
                <a:spcPct val="0"/>
              </a:spcBef>
              <a:spcAft>
                <a:spcPct val="0"/>
              </a:spcAft>
            </a:pPr>
            <a:r>
              <a:rPr lang="es-MX" altLang="es-MX" sz="2600" dirty="0" err="1"/>
              <a:t>The</a:t>
            </a:r>
            <a:r>
              <a:rPr lang="es-MX" altLang="es-MX" sz="2600" dirty="0"/>
              <a:t> HTML &lt;</a:t>
            </a:r>
            <a:r>
              <a:rPr lang="es-MX" altLang="es-MX" sz="2600" dirty="0" err="1"/>
              <a:t>form</a:t>
            </a:r>
            <a:r>
              <a:rPr lang="es-MX" altLang="es-MX" sz="2600" dirty="0"/>
              <a:t>&gt; </a:t>
            </a:r>
            <a:r>
              <a:rPr lang="es-MX" altLang="es-MX" sz="2600" dirty="0" err="1"/>
              <a:t>tag</a:t>
            </a:r>
            <a:r>
              <a:rPr lang="es-MX" altLang="es-MX" sz="2600" dirty="0"/>
              <a:t> </a:t>
            </a:r>
            <a:r>
              <a:rPr lang="es-MX" altLang="es-MX" sz="2600" dirty="0" err="1"/>
              <a:t>is</a:t>
            </a:r>
            <a:r>
              <a:rPr lang="es-MX" altLang="es-MX" sz="2600" dirty="0"/>
              <a:t> </a:t>
            </a:r>
            <a:r>
              <a:rPr lang="es-MX" altLang="es-MX" sz="2600" dirty="0" err="1"/>
              <a:t>used</a:t>
            </a:r>
            <a:r>
              <a:rPr lang="es-MX" altLang="es-MX" sz="2600" dirty="0"/>
              <a:t> to </a:t>
            </a:r>
            <a:r>
              <a:rPr lang="es-MX" altLang="es-MX" sz="2600" dirty="0" err="1"/>
              <a:t>create</a:t>
            </a:r>
            <a:r>
              <a:rPr lang="es-MX" altLang="es-MX" sz="2600" dirty="0"/>
              <a:t> </a:t>
            </a:r>
            <a:r>
              <a:rPr lang="es-MX" altLang="es-MX" sz="2600" dirty="0" err="1"/>
              <a:t>an</a:t>
            </a:r>
            <a:r>
              <a:rPr lang="es-MX" altLang="es-MX" sz="2600" dirty="0"/>
              <a:t> HTML </a:t>
            </a:r>
            <a:r>
              <a:rPr lang="es-MX" altLang="es-MX" sz="2600" dirty="0" err="1"/>
              <a:t>form</a:t>
            </a:r>
            <a:r>
              <a:rPr lang="es-MX" altLang="es-MX" sz="2600" dirty="0"/>
              <a:t> and </a:t>
            </a:r>
            <a:r>
              <a:rPr lang="es-MX" altLang="es-MX" sz="2600" dirty="0" err="1"/>
              <a:t>it</a:t>
            </a:r>
            <a:r>
              <a:rPr lang="es-MX" altLang="es-MX" sz="2600" dirty="0"/>
              <a:t> has </a:t>
            </a:r>
            <a:r>
              <a:rPr lang="es-MX" altLang="es-MX" sz="2600" dirty="0" err="1"/>
              <a:t>following</a:t>
            </a:r>
            <a:r>
              <a:rPr lang="es-MX" altLang="es-MX" sz="2600" dirty="0"/>
              <a:t> </a:t>
            </a:r>
            <a:r>
              <a:rPr lang="es-MX" altLang="es-MX" sz="2600" dirty="0" err="1"/>
              <a:t>syntax</a:t>
            </a:r>
            <a:r>
              <a:rPr lang="es-MX" altLang="es-MX" sz="2600" dirty="0" smtClean="0"/>
              <a:t>:</a:t>
            </a:r>
          </a:p>
          <a:p>
            <a:pPr marL="173736" lvl="1" indent="0" eaLnBrk="0" fontAlgn="base" hangingPunct="0">
              <a:lnSpc>
                <a:spcPct val="100000"/>
              </a:lnSpc>
              <a:spcBef>
                <a:spcPct val="0"/>
              </a:spcBef>
              <a:spcAft>
                <a:spcPct val="0"/>
              </a:spcAft>
              <a:buNone/>
            </a:pPr>
            <a:endParaRPr lang="es-MX" altLang="es-MX" sz="2600" dirty="0" smtClean="0"/>
          </a:p>
          <a:p>
            <a:pPr marL="173736" lvl="1" indent="0" eaLnBrk="0" fontAlgn="base" hangingPunct="0">
              <a:lnSpc>
                <a:spcPct val="100000"/>
              </a:lnSpc>
              <a:spcBef>
                <a:spcPct val="0"/>
              </a:spcBef>
              <a:spcAft>
                <a:spcPct val="0"/>
              </a:spcAft>
              <a:buNone/>
            </a:pPr>
            <a:endParaRPr lang="es-MX" altLang="es-MX" sz="2600" dirty="0"/>
          </a:p>
          <a:p>
            <a:pPr marL="173736" lvl="1" indent="0" eaLnBrk="0" fontAlgn="base" hangingPunct="0">
              <a:lnSpc>
                <a:spcPct val="100000"/>
              </a:lnSpc>
              <a:spcBef>
                <a:spcPct val="0"/>
              </a:spcBef>
              <a:spcAft>
                <a:spcPct val="0"/>
              </a:spcAft>
              <a:buNone/>
            </a:pPr>
            <a:endParaRPr lang="es-MX" altLang="es-MX" sz="2600" dirty="0" smtClean="0"/>
          </a:p>
          <a:p>
            <a:pPr marL="173736" lvl="1" indent="0" eaLnBrk="0" fontAlgn="base" hangingPunct="0">
              <a:lnSpc>
                <a:spcPct val="100000"/>
              </a:lnSpc>
              <a:spcBef>
                <a:spcPct val="0"/>
              </a:spcBef>
              <a:spcAft>
                <a:spcPct val="0"/>
              </a:spcAft>
              <a:buNone/>
            </a:pPr>
            <a:endParaRPr lang="es-MX" altLang="es-MX" sz="2600" dirty="0" smtClean="0"/>
          </a:p>
          <a:p>
            <a:pPr marL="173736" lvl="1" indent="0" eaLnBrk="0" fontAlgn="base" hangingPunct="0">
              <a:lnSpc>
                <a:spcPct val="100000"/>
              </a:lnSpc>
              <a:spcBef>
                <a:spcPct val="0"/>
              </a:spcBef>
              <a:spcAft>
                <a:spcPct val="0"/>
              </a:spcAft>
              <a:buNone/>
            </a:pPr>
            <a:endParaRPr lang="es-MX" altLang="es-MX" sz="2600" dirty="0"/>
          </a:p>
          <a:p>
            <a:pPr marL="173736" lvl="1" indent="0" eaLnBrk="0" fontAlgn="base" hangingPunct="0">
              <a:lnSpc>
                <a:spcPct val="100000"/>
              </a:lnSpc>
              <a:spcBef>
                <a:spcPct val="0"/>
              </a:spcBef>
              <a:spcAft>
                <a:spcPct val="0"/>
              </a:spcAft>
              <a:buNone/>
            </a:pPr>
            <a:endParaRPr lang="es-MX" altLang="es-MX" sz="2600" dirty="0"/>
          </a:p>
          <a:p>
            <a:pPr lvl="1" eaLnBrk="0" fontAlgn="base" hangingPunct="0">
              <a:lnSpc>
                <a:spcPct val="100000"/>
              </a:lnSpc>
              <a:spcBef>
                <a:spcPct val="0"/>
              </a:spcBef>
              <a:spcAft>
                <a:spcPct val="0"/>
              </a:spcAft>
            </a:pPr>
            <a:r>
              <a:rPr lang="es-MX" altLang="es-MX" sz="2600" dirty="0" err="1" smtClean="0"/>
              <a:t>The</a:t>
            </a:r>
            <a:r>
              <a:rPr lang="es-MX" altLang="es-MX" sz="2600" dirty="0"/>
              <a:t> </a:t>
            </a:r>
            <a:r>
              <a:rPr lang="es-MX" altLang="es-MX" sz="2600" dirty="0" err="1">
                <a:cs typeface="Consolas" panose="020B0609020204030204" pitchFamily="49" charset="0"/>
              </a:rPr>
              <a:t>action</a:t>
            </a:r>
            <a:r>
              <a:rPr lang="es-MX" altLang="es-MX" sz="2600" dirty="0"/>
              <a:t> </a:t>
            </a:r>
            <a:r>
              <a:rPr lang="es-MX" altLang="es-MX" sz="2600" dirty="0" err="1"/>
              <a:t>attibute</a:t>
            </a:r>
            <a:r>
              <a:rPr lang="es-MX" altLang="es-MX" sz="2600" dirty="0"/>
              <a:t> defines </a:t>
            </a:r>
            <a:r>
              <a:rPr lang="es-MX" altLang="es-MX" sz="2600" dirty="0" err="1"/>
              <a:t>the</a:t>
            </a:r>
            <a:r>
              <a:rPr lang="es-MX" altLang="es-MX" sz="2600" dirty="0"/>
              <a:t> </a:t>
            </a:r>
            <a:r>
              <a:rPr lang="es-MX" altLang="es-MX" sz="2600" dirty="0" err="1"/>
              <a:t>location</a:t>
            </a:r>
            <a:r>
              <a:rPr lang="es-MX" altLang="es-MX" sz="2600" dirty="0"/>
              <a:t> (</a:t>
            </a:r>
            <a:r>
              <a:rPr lang="es-MX" altLang="es-MX" sz="2600" dirty="0" err="1"/>
              <a:t>an</a:t>
            </a:r>
            <a:r>
              <a:rPr lang="es-MX" altLang="es-MX" sz="2600" dirty="0"/>
              <a:t> URL) </a:t>
            </a:r>
            <a:r>
              <a:rPr lang="es-MX" altLang="es-MX" sz="2600" dirty="0" err="1"/>
              <a:t>where</a:t>
            </a:r>
            <a:r>
              <a:rPr lang="es-MX" altLang="es-MX" sz="2600" dirty="0"/>
              <a:t> </a:t>
            </a:r>
            <a:r>
              <a:rPr lang="es-MX" altLang="es-MX" sz="2600" dirty="0" err="1"/>
              <a:t>the</a:t>
            </a:r>
            <a:r>
              <a:rPr lang="es-MX" altLang="es-MX" sz="2600" dirty="0"/>
              <a:t> </a:t>
            </a:r>
            <a:r>
              <a:rPr lang="es-MX" altLang="es-MX" sz="2600" dirty="0" err="1"/>
              <a:t>form's</a:t>
            </a:r>
            <a:r>
              <a:rPr lang="es-MX" altLang="es-MX" sz="2600" dirty="0"/>
              <a:t> </a:t>
            </a:r>
            <a:r>
              <a:rPr lang="es-MX" altLang="es-MX" sz="2600" dirty="0" err="1"/>
              <a:t>collected</a:t>
            </a:r>
            <a:r>
              <a:rPr lang="es-MX" altLang="es-MX" sz="2600" dirty="0"/>
              <a:t> data </a:t>
            </a:r>
            <a:r>
              <a:rPr lang="es-MX" altLang="es-MX" sz="2600" dirty="0" err="1"/>
              <a:t>should</a:t>
            </a:r>
            <a:r>
              <a:rPr lang="es-MX" altLang="es-MX" sz="2600" dirty="0"/>
              <a:t> be </a:t>
            </a:r>
            <a:r>
              <a:rPr lang="es-MX" altLang="es-MX" sz="2600" dirty="0" err="1" smtClean="0"/>
              <a:t>sent</a:t>
            </a:r>
            <a:r>
              <a:rPr lang="es-MX" altLang="es-MX" sz="2600" dirty="0" smtClean="0"/>
              <a:t> (</a:t>
            </a:r>
            <a:r>
              <a:rPr lang="es-MX" altLang="es-MX" sz="2600" dirty="0" err="1" smtClean="0"/>
              <a:t>form-handler</a:t>
            </a:r>
            <a:r>
              <a:rPr lang="es-MX" altLang="es-MX" sz="2600" dirty="0" smtClean="0"/>
              <a:t>).</a:t>
            </a:r>
          </a:p>
          <a:p>
            <a:pPr lvl="1" eaLnBrk="0" fontAlgn="base" hangingPunct="0">
              <a:lnSpc>
                <a:spcPct val="100000"/>
              </a:lnSpc>
              <a:spcBef>
                <a:spcPct val="0"/>
              </a:spcBef>
              <a:spcAft>
                <a:spcPct val="0"/>
              </a:spcAft>
            </a:pPr>
            <a:endParaRPr lang="es-MX" altLang="es-MX" sz="2600" dirty="0" smtClean="0"/>
          </a:p>
          <a:p>
            <a:pPr lvl="1" eaLnBrk="0" fontAlgn="base" hangingPunct="0">
              <a:lnSpc>
                <a:spcPct val="100000"/>
              </a:lnSpc>
              <a:spcBef>
                <a:spcPct val="0"/>
              </a:spcBef>
              <a:spcAft>
                <a:spcPct val="0"/>
              </a:spcAft>
            </a:pPr>
            <a:r>
              <a:rPr lang="es-MX" altLang="es-MX" sz="2600" dirty="0" err="1" smtClean="0"/>
              <a:t>The</a:t>
            </a:r>
            <a:r>
              <a:rPr lang="es-MX" altLang="es-MX" sz="2600" dirty="0"/>
              <a:t> </a:t>
            </a:r>
            <a:r>
              <a:rPr lang="es-MX" altLang="es-MX" sz="2600" dirty="0" err="1">
                <a:cs typeface="Consolas" panose="020B0609020204030204" pitchFamily="49" charset="0"/>
              </a:rPr>
              <a:t>method</a:t>
            </a:r>
            <a:r>
              <a:rPr lang="es-MX" altLang="es-MX" sz="2600" dirty="0"/>
              <a:t> </a:t>
            </a:r>
            <a:r>
              <a:rPr lang="es-MX" altLang="es-MX" sz="2600" dirty="0" err="1"/>
              <a:t>attribute</a:t>
            </a:r>
            <a:r>
              <a:rPr lang="es-MX" altLang="es-MX" sz="2600" dirty="0"/>
              <a:t> defines </a:t>
            </a:r>
            <a:r>
              <a:rPr lang="es-MX" altLang="es-MX" sz="2600" dirty="0" err="1"/>
              <a:t>which</a:t>
            </a:r>
            <a:r>
              <a:rPr lang="es-MX" altLang="es-MX" sz="2600" dirty="0"/>
              <a:t> HTTP </a:t>
            </a:r>
            <a:r>
              <a:rPr lang="es-MX" altLang="es-MX" sz="2600" dirty="0" err="1"/>
              <a:t>method</a:t>
            </a:r>
            <a:r>
              <a:rPr lang="es-MX" altLang="es-MX" sz="2600" dirty="0"/>
              <a:t> to </a:t>
            </a:r>
            <a:r>
              <a:rPr lang="es-MX" altLang="es-MX" sz="2600" dirty="0" err="1"/>
              <a:t>send</a:t>
            </a:r>
            <a:r>
              <a:rPr lang="es-MX" altLang="es-MX" sz="2600" dirty="0"/>
              <a:t> </a:t>
            </a:r>
            <a:r>
              <a:rPr lang="es-MX" altLang="es-MX" sz="2600" dirty="0" err="1"/>
              <a:t>the</a:t>
            </a:r>
            <a:r>
              <a:rPr lang="es-MX" altLang="es-MX" sz="2600" dirty="0"/>
              <a:t> data </a:t>
            </a:r>
            <a:r>
              <a:rPr lang="es-MX" altLang="es-MX" sz="2600" dirty="0" err="1"/>
              <a:t>with</a:t>
            </a:r>
            <a:r>
              <a:rPr lang="es-MX" altLang="es-MX" sz="2600" dirty="0"/>
              <a:t> (</a:t>
            </a:r>
            <a:r>
              <a:rPr lang="es-MX" altLang="es-MX" sz="2600" dirty="0" err="1"/>
              <a:t>it</a:t>
            </a:r>
            <a:r>
              <a:rPr lang="es-MX" altLang="es-MX" sz="2600" dirty="0"/>
              <a:t> can be "</a:t>
            </a:r>
            <a:r>
              <a:rPr lang="es-MX" altLang="es-MX" sz="2600" dirty="0" err="1"/>
              <a:t>get</a:t>
            </a:r>
            <a:r>
              <a:rPr lang="es-MX" altLang="es-MX" sz="2600" dirty="0"/>
              <a:t>" </a:t>
            </a:r>
            <a:r>
              <a:rPr lang="es-MX" altLang="es-MX" sz="2600" dirty="0" err="1"/>
              <a:t>or</a:t>
            </a:r>
            <a:r>
              <a:rPr lang="es-MX" altLang="es-MX" sz="2600" dirty="0"/>
              <a:t> "post").</a:t>
            </a:r>
          </a:p>
          <a:p>
            <a:pPr marL="173736" lvl="1" indent="0" eaLnBrk="0" fontAlgn="base" hangingPunct="0">
              <a:lnSpc>
                <a:spcPct val="100000"/>
              </a:lnSpc>
              <a:spcBef>
                <a:spcPct val="0"/>
              </a:spcBef>
              <a:spcAft>
                <a:spcPct val="0"/>
              </a:spcAft>
              <a:buNone/>
            </a:pPr>
            <a:endParaRPr lang="es-MX" altLang="es-MX" sz="2600" dirty="0"/>
          </a:p>
          <a:p>
            <a:endParaRPr lang="es-MX" dirty="0" smtClean="0"/>
          </a:p>
          <a:p>
            <a:endParaRPr lang="es-MX" dirty="0"/>
          </a:p>
        </p:txBody>
      </p:sp>
      <p:sp>
        <p:nvSpPr>
          <p:cNvPr id="4" name="Rectangle 1"/>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2743200" y="2133600"/>
            <a:ext cx="6476453" cy="1600438"/>
          </a:xfrm>
          <a:prstGeom prst="rect">
            <a:avLst/>
          </a:prstGeom>
          <a:noFill/>
        </p:spPr>
        <p:txBody>
          <a:bodyPr wrap="none" rtlCol="0">
            <a:spAutoFit/>
          </a:bodyPr>
          <a:lstStyle/>
          <a:p>
            <a:pPr lvl="0" eaLnBrk="0" fontAlgn="base" hangingPunct="0">
              <a:spcBef>
                <a:spcPct val="0"/>
              </a:spcBef>
              <a:spcAft>
                <a:spcPct val="0"/>
              </a:spcAft>
            </a:pPr>
            <a:r>
              <a:rPr lang="es-MX" altLang="es-MX" sz="2400" dirty="0"/>
              <a:t>&lt;</a:t>
            </a:r>
            <a:r>
              <a:rPr lang="es-MX" altLang="es-MX" sz="2400" dirty="0" err="1"/>
              <a:t>form</a:t>
            </a:r>
            <a:r>
              <a:rPr lang="es-MX" altLang="es-MX" sz="2400" dirty="0"/>
              <a:t> </a:t>
            </a:r>
            <a:r>
              <a:rPr lang="es-MX" altLang="es-MX" sz="2400" dirty="0" err="1"/>
              <a:t>action</a:t>
            </a:r>
            <a:r>
              <a:rPr lang="es-MX" altLang="es-MX" sz="2400" dirty="0"/>
              <a:t>="Script URL" </a:t>
            </a:r>
            <a:r>
              <a:rPr lang="es-MX" altLang="es-MX" sz="2400" dirty="0" err="1"/>
              <a:t>method</a:t>
            </a:r>
            <a:r>
              <a:rPr lang="es-MX" altLang="es-MX" sz="2400" dirty="0"/>
              <a:t>="GET|POST"&gt; </a:t>
            </a:r>
          </a:p>
          <a:p>
            <a:pPr lvl="0" eaLnBrk="0" fontAlgn="base" hangingPunct="0">
              <a:spcBef>
                <a:spcPct val="0"/>
              </a:spcBef>
              <a:spcAft>
                <a:spcPct val="0"/>
              </a:spcAft>
            </a:pPr>
            <a:r>
              <a:rPr lang="es-MX" altLang="es-MX" sz="2400" dirty="0"/>
              <a:t>	</a:t>
            </a:r>
            <a:r>
              <a:rPr lang="es-MX" altLang="es-MX" sz="2400" dirty="0" err="1"/>
              <a:t>form</a:t>
            </a:r>
            <a:r>
              <a:rPr lang="es-MX" altLang="es-MX" sz="2400" dirty="0"/>
              <a:t> </a:t>
            </a:r>
            <a:r>
              <a:rPr lang="es-MX" altLang="es-MX" sz="2400" dirty="0" err="1"/>
              <a:t>elements</a:t>
            </a:r>
            <a:r>
              <a:rPr lang="es-MX" altLang="es-MX" sz="2400" dirty="0"/>
              <a:t> </a:t>
            </a:r>
            <a:r>
              <a:rPr lang="es-MX" altLang="es-MX" sz="2400" dirty="0" err="1"/>
              <a:t>like</a:t>
            </a:r>
            <a:r>
              <a:rPr lang="es-MX" altLang="es-MX" sz="2400" dirty="0"/>
              <a:t> input, </a:t>
            </a:r>
            <a:r>
              <a:rPr lang="es-MX" altLang="es-MX" sz="2400" dirty="0" err="1"/>
              <a:t>textarea</a:t>
            </a:r>
            <a:r>
              <a:rPr lang="es-MX" altLang="es-MX" sz="2400" dirty="0"/>
              <a:t> etc. </a:t>
            </a:r>
          </a:p>
          <a:p>
            <a:pPr lvl="0" eaLnBrk="0" fontAlgn="base" hangingPunct="0">
              <a:spcBef>
                <a:spcPct val="0"/>
              </a:spcBef>
              <a:spcAft>
                <a:spcPct val="0"/>
              </a:spcAft>
            </a:pPr>
            <a:r>
              <a:rPr lang="es-MX" altLang="es-MX" sz="2400" dirty="0"/>
              <a:t>&lt;/</a:t>
            </a:r>
            <a:r>
              <a:rPr lang="es-MX" altLang="es-MX" sz="2400" dirty="0" err="1"/>
              <a:t>form</a:t>
            </a:r>
            <a:r>
              <a:rPr lang="es-MX" altLang="es-MX" sz="2400" dirty="0"/>
              <a:t>&gt; </a:t>
            </a:r>
          </a:p>
          <a:p>
            <a:endParaRPr lang="es-MX" sz="2600" dirty="0"/>
          </a:p>
        </p:txBody>
      </p:sp>
    </p:spTree>
    <p:extLst>
      <p:ext uri="{BB962C8B-B14F-4D97-AF65-F5344CB8AC3E}">
        <p14:creationId xmlns:p14="http://schemas.microsoft.com/office/powerpoint/2010/main" val="369982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MX" sz="6000" dirty="0" smtClean="0"/>
              <a:t>HTML</a:t>
            </a:r>
            <a:endParaRPr lang="es-MX" sz="6000" dirty="0"/>
          </a:p>
        </p:txBody>
      </p:sp>
      <p:sp>
        <p:nvSpPr>
          <p:cNvPr id="3" name="Content Placeholder 2"/>
          <p:cNvSpPr>
            <a:spLocks noGrp="1"/>
          </p:cNvSpPr>
          <p:nvPr>
            <p:ph idx="1"/>
          </p:nvPr>
        </p:nvSpPr>
        <p:spPr>
          <a:xfrm>
            <a:off x="1024128" y="2235200"/>
            <a:ext cx="9720071" cy="4023360"/>
          </a:xfrm>
        </p:spPr>
        <p:txBody>
          <a:bodyPr>
            <a:noAutofit/>
          </a:bodyPr>
          <a:lstStyle/>
          <a:p>
            <a:pPr lvl="1"/>
            <a:r>
              <a:rPr lang="en-US" sz="2600" dirty="0"/>
              <a:t>S</a:t>
            </a:r>
            <a:r>
              <a:rPr lang="en-US" sz="2600" dirty="0" smtClean="0"/>
              <a:t>tands for </a:t>
            </a:r>
            <a:r>
              <a:rPr lang="en-US" sz="2600" dirty="0" err="1" smtClean="0"/>
              <a:t>HyperText</a:t>
            </a:r>
            <a:r>
              <a:rPr lang="en-US" sz="2600" dirty="0" smtClean="0"/>
              <a:t> Markup Language. </a:t>
            </a:r>
            <a:endParaRPr lang="en-US" sz="2600" dirty="0"/>
          </a:p>
          <a:p>
            <a:pPr lvl="1"/>
            <a:endParaRPr lang="en-US" sz="2600" dirty="0"/>
          </a:p>
          <a:p>
            <a:pPr lvl="1"/>
            <a:r>
              <a:rPr lang="en-US" sz="2600" dirty="0" smtClean="0"/>
              <a:t>Hypertext - "text with links in it.“</a:t>
            </a:r>
          </a:p>
          <a:p>
            <a:pPr lvl="1"/>
            <a:endParaRPr lang="en-US" sz="2600" dirty="0"/>
          </a:p>
          <a:p>
            <a:pPr lvl="1"/>
            <a:r>
              <a:rPr lang="en-US" sz="2600" dirty="0" smtClean="0"/>
              <a:t>HTML is used to give websites structure.</a:t>
            </a:r>
          </a:p>
          <a:p>
            <a:pPr lvl="1"/>
            <a:endParaRPr lang="en-US" sz="2600" dirty="0"/>
          </a:p>
          <a:p>
            <a:pPr lvl="1"/>
            <a:r>
              <a:rPr lang="en-US" sz="2600" dirty="0" smtClean="0"/>
              <a:t>You can think of HTML as the skeleton that gives every webpage structure. </a:t>
            </a:r>
          </a:p>
          <a:p>
            <a:endParaRPr lang="es-MX" sz="2600" dirty="0"/>
          </a:p>
        </p:txBody>
      </p:sp>
    </p:spTree>
    <p:extLst>
      <p:ext uri="{BB962C8B-B14F-4D97-AF65-F5344CB8AC3E}">
        <p14:creationId xmlns:p14="http://schemas.microsoft.com/office/powerpoint/2010/main" val="2353530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Form</a:t>
            </a:r>
            <a:r>
              <a:rPr lang="es-MX" dirty="0" smtClean="0"/>
              <a:t> </a:t>
            </a:r>
            <a:r>
              <a:rPr lang="es-MX" dirty="0" err="1" smtClean="0"/>
              <a:t>Example</a:t>
            </a:r>
            <a:endParaRPr lang="es-MX" dirty="0"/>
          </a:p>
        </p:txBody>
      </p:sp>
      <p:sp>
        <p:nvSpPr>
          <p:cNvPr id="3" name="Content Placeholder 2"/>
          <p:cNvSpPr>
            <a:spLocks noGrp="1"/>
          </p:cNvSpPr>
          <p:nvPr>
            <p:ph idx="1"/>
          </p:nvPr>
        </p:nvSpPr>
        <p:spPr>
          <a:xfrm>
            <a:off x="2294128" y="5832092"/>
            <a:ext cx="7180071" cy="861060"/>
          </a:xfrm>
        </p:spPr>
        <p:txBody>
          <a:bodyPr>
            <a:normAutofit/>
          </a:bodyPr>
          <a:lstStyle/>
          <a:p>
            <a:r>
              <a:rPr lang="en-US" sz="2600" dirty="0" smtClean="0"/>
              <a:t>&lt;label&gt; </a:t>
            </a:r>
            <a:r>
              <a:rPr lang="en-US" sz="2600" dirty="0"/>
              <a:t>that describes their </a:t>
            </a:r>
            <a:r>
              <a:rPr lang="en-US" sz="2600" dirty="0" smtClean="0"/>
              <a:t>purpose of the element.</a:t>
            </a:r>
            <a:endParaRPr lang="es-MX" sz="2600" dirty="0"/>
          </a:p>
        </p:txBody>
      </p:sp>
      <p:pic>
        <p:nvPicPr>
          <p:cNvPr id="8" name="Picture 7"/>
          <p:cNvPicPr>
            <a:picLocks noChangeAspect="1"/>
          </p:cNvPicPr>
          <p:nvPr/>
        </p:nvPicPr>
        <p:blipFill rotWithShape="1">
          <a:blip r:embed="rId2"/>
          <a:srcRect l="29063" t="24609" r="47604" b="61198"/>
          <a:stretch/>
        </p:blipFill>
        <p:spPr>
          <a:xfrm>
            <a:off x="901699" y="2389188"/>
            <a:ext cx="5790733" cy="2817812"/>
          </a:xfrm>
          <a:prstGeom prst="rect">
            <a:avLst/>
          </a:prstGeom>
        </p:spPr>
      </p:pic>
      <p:pic>
        <p:nvPicPr>
          <p:cNvPr id="10" name="Picture 9"/>
          <p:cNvPicPr>
            <a:picLocks noChangeAspect="1"/>
          </p:cNvPicPr>
          <p:nvPr/>
        </p:nvPicPr>
        <p:blipFill rotWithShape="1">
          <a:blip r:embed="rId3"/>
          <a:srcRect t="6380" r="84896" b="82422"/>
          <a:stretch/>
        </p:blipFill>
        <p:spPr>
          <a:xfrm>
            <a:off x="7480300" y="2709924"/>
            <a:ext cx="3504904" cy="2078770"/>
          </a:xfrm>
          <a:prstGeom prst="rect">
            <a:avLst/>
          </a:prstGeom>
        </p:spPr>
      </p:pic>
    </p:spTree>
    <p:extLst>
      <p:ext uri="{BB962C8B-B14F-4D97-AF65-F5344CB8AC3E}">
        <p14:creationId xmlns:p14="http://schemas.microsoft.com/office/powerpoint/2010/main" val="1376280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&lt;Input&gt;</a:t>
            </a:r>
            <a:endParaRPr lang="es-MX" dirty="0"/>
          </a:p>
        </p:txBody>
      </p:sp>
      <p:sp>
        <p:nvSpPr>
          <p:cNvPr id="3" name="Content Placeholder 2"/>
          <p:cNvSpPr>
            <a:spLocks noGrp="1"/>
          </p:cNvSpPr>
          <p:nvPr>
            <p:ph idx="1"/>
          </p:nvPr>
        </p:nvSpPr>
        <p:spPr/>
        <p:txBody>
          <a:bodyPr/>
          <a:lstStyle/>
          <a:p>
            <a:pPr lvl="1"/>
            <a:r>
              <a:rPr lang="es-MX" altLang="es-MX" sz="2600" dirty="0" err="1"/>
              <a:t>The</a:t>
            </a:r>
            <a:r>
              <a:rPr lang="es-MX" altLang="es-MX" sz="2600" dirty="0"/>
              <a:t>  </a:t>
            </a:r>
            <a:r>
              <a:rPr lang="es-MX" altLang="es-MX" sz="2600" dirty="0">
                <a:cs typeface="Consolas" panose="020B0609020204030204" pitchFamily="49" charset="0"/>
              </a:rPr>
              <a:t>input</a:t>
            </a:r>
            <a:r>
              <a:rPr lang="es-MX" altLang="es-MX" sz="2600" dirty="0"/>
              <a:t> </a:t>
            </a:r>
            <a:r>
              <a:rPr lang="es-MX" altLang="es-MX" sz="2600" dirty="0" err="1"/>
              <a:t>element</a:t>
            </a:r>
            <a:r>
              <a:rPr lang="es-MX" altLang="es-MX" sz="2600" dirty="0"/>
              <a:t> </a:t>
            </a:r>
            <a:r>
              <a:rPr lang="es-MX" altLang="es-MX" sz="2600" dirty="0" err="1"/>
              <a:t>is</a:t>
            </a:r>
            <a:r>
              <a:rPr lang="es-MX" altLang="es-MX" sz="2600" dirty="0"/>
              <a:t> </a:t>
            </a:r>
            <a:r>
              <a:rPr lang="es-MX" altLang="es-MX" sz="2600" dirty="0" err="1"/>
              <a:t>used</a:t>
            </a:r>
            <a:r>
              <a:rPr lang="es-MX" altLang="es-MX" sz="2600" dirty="0"/>
              <a:t> to </a:t>
            </a:r>
            <a:r>
              <a:rPr lang="es-MX" altLang="es-MX" sz="2600" dirty="0" err="1"/>
              <a:t>create</a:t>
            </a:r>
            <a:r>
              <a:rPr lang="es-MX" altLang="es-MX" sz="2600" dirty="0"/>
              <a:t> </a:t>
            </a:r>
            <a:r>
              <a:rPr lang="es-MX" altLang="es-MX" sz="2600" dirty="0" err="1"/>
              <a:t>interactive</a:t>
            </a:r>
            <a:r>
              <a:rPr lang="es-MX" altLang="es-MX" sz="2600" dirty="0"/>
              <a:t> </a:t>
            </a:r>
            <a:r>
              <a:rPr lang="es-MX" altLang="es-MX" sz="2600" dirty="0" err="1"/>
              <a:t>controls</a:t>
            </a:r>
            <a:r>
              <a:rPr lang="es-MX" altLang="es-MX" sz="2600" dirty="0"/>
              <a:t> </a:t>
            </a:r>
            <a:r>
              <a:rPr lang="es-MX" altLang="es-MX" sz="2600" dirty="0" err="1"/>
              <a:t>for</a:t>
            </a:r>
            <a:r>
              <a:rPr lang="es-MX" altLang="es-MX" sz="2600" dirty="0"/>
              <a:t> </a:t>
            </a:r>
            <a:r>
              <a:rPr lang="es-MX" altLang="es-MX" sz="2600" dirty="0" err="1"/>
              <a:t>forms</a:t>
            </a:r>
            <a:r>
              <a:rPr lang="es-MX" altLang="es-MX" sz="2600" dirty="0"/>
              <a:t>. </a:t>
            </a:r>
            <a:endParaRPr lang="es-MX" altLang="es-MX" sz="2600" dirty="0" smtClean="0"/>
          </a:p>
          <a:p>
            <a:pPr lvl="1"/>
            <a:endParaRPr lang="en-US" sz="2600" dirty="0" smtClean="0"/>
          </a:p>
          <a:p>
            <a:pPr lvl="1"/>
            <a:r>
              <a:rPr lang="en-US" sz="2600" dirty="0" smtClean="0"/>
              <a:t>This </a:t>
            </a:r>
            <a:r>
              <a:rPr lang="en-US" sz="2600" dirty="0"/>
              <a:t>control is used for items that require only one line of user input, such as search boxes or names</a:t>
            </a:r>
            <a:r>
              <a:rPr lang="en-US" sz="2600" dirty="0" smtClean="0"/>
              <a:t>.</a:t>
            </a:r>
          </a:p>
          <a:p>
            <a:pPr lvl="1"/>
            <a:endParaRPr lang="en-US" sz="2600" dirty="0" smtClean="0"/>
          </a:p>
          <a:p>
            <a:pPr lvl="1"/>
            <a:r>
              <a:rPr lang="en-US" sz="2600" dirty="0" smtClean="0"/>
              <a:t>This element </a:t>
            </a:r>
            <a:r>
              <a:rPr lang="en-US" sz="2600" dirty="0"/>
              <a:t>can vary in many ways, depending on the type attribute.</a:t>
            </a:r>
            <a:endParaRPr lang="es-MX" altLang="es-MX" sz="2600" dirty="0"/>
          </a:p>
          <a:p>
            <a:endParaRPr lang="es-MX" dirty="0"/>
          </a:p>
        </p:txBody>
      </p:sp>
    </p:spTree>
    <p:extLst>
      <p:ext uri="{BB962C8B-B14F-4D97-AF65-F5344CB8AC3E}">
        <p14:creationId xmlns:p14="http://schemas.microsoft.com/office/powerpoint/2010/main" val="1452297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647700"/>
            <a:ext cx="9720071" cy="5661660"/>
          </a:xfrm>
        </p:spPr>
        <p:txBody>
          <a:bodyPr>
            <a:normAutofit/>
          </a:bodyPr>
          <a:lstStyle/>
          <a:p>
            <a:r>
              <a:rPr lang="es-MX" sz="2800" b="1" dirty="0"/>
              <a:t>&lt;input </a:t>
            </a:r>
            <a:r>
              <a:rPr lang="es-MX" sz="2800" b="1" dirty="0" err="1"/>
              <a:t>type</a:t>
            </a:r>
            <a:r>
              <a:rPr lang="es-MX" sz="2800" b="1" dirty="0"/>
              <a:t>="</a:t>
            </a:r>
            <a:r>
              <a:rPr lang="es-MX" sz="2800" b="1" dirty="0" err="1"/>
              <a:t>text</a:t>
            </a:r>
            <a:r>
              <a:rPr lang="es-MX" sz="2800" b="1" dirty="0" smtClean="0"/>
              <a:t>"&gt;</a:t>
            </a:r>
          </a:p>
          <a:p>
            <a:pPr lvl="1"/>
            <a:r>
              <a:rPr lang="en-US" sz="2600" dirty="0"/>
              <a:t>D</a:t>
            </a:r>
            <a:r>
              <a:rPr lang="en-US" sz="2600" dirty="0" smtClean="0"/>
              <a:t>efines </a:t>
            </a:r>
            <a:r>
              <a:rPr lang="en-US" sz="2600" dirty="0"/>
              <a:t>a one-line input field for text </a:t>
            </a:r>
            <a:r>
              <a:rPr lang="en-US" sz="2600" dirty="0" smtClean="0"/>
              <a:t>input</a:t>
            </a:r>
            <a:r>
              <a:rPr lang="en-US" sz="2600" dirty="0"/>
              <a:t>.</a:t>
            </a:r>
            <a:endParaRPr lang="es-MX" sz="2600" dirty="0" smtClean="0"/>
          </a:p>
          <a:p>
            <a:pPr marL="0" indent="0">
              <a:buNone/>
            </a:pPr>
            <a:endParaRPr lang="es-MX" sz="2000" dirty="0" smtClean="0"/>
          </a:p>
          <a:p>
            <a:pPr marL="0" indent="0">
              <a:buNone/>
            </a:pPr>
            <a:endParaRPr lang="es-MX" sz="2000" dirty="0" smtClean="0"/>
          </a:p>
          <a:p>
            <a:endParaRPr lang="es-MX" sz="2000" dirty="0" smtClean="0"/>
          </a:p>
          <a:p>
            <a:endParaRPr lang="es-MX" sz="2000" dirty="0"/>
          </a:p>
          <a:p>
            <a:r>
              <a:rPr lang="es-MX" sz="2800" b="1" dirty="0"/>
              <a:t>&lt;input </a:t>
            </a:r>
            <a:r>
              <a:rPr lang="es-MX" sz="2800" b="1" dirty="0" err="1"/>
              <a:t>type</a:t>
            </a:r>
            <a:r>
              <a:rPr lang="es-MX" sz="2800" b="1" dirty="0"/>
              <a:t>="</a:t>
            </a:r>
            <a:r>
              <a:rPr lang="es-MX" sz="2800" b="1" dirty="0" err="1"/>
              <a:t>password</a:t>
            </a:r>
            <a:r>
              <a:rPr lang="es-MX" sz="2800" b="1" dirty="0" smtClean="0"/>
              <a:t>"&gt;</a:t>
            </a:r>
            <a:r>
              <a:rPr lang="es-MX" sz="2800" b="1" dirty="0"/>
              <a:t> </a:t>
            </a:r>
            <a:endParaRPr lang="es-MX" sz="2800" b="1" dirty="0" smtClean="0"/>
          </a:p>
          <a:p>
            <a:pPr lvl="1"/>
            <a:r>
              <a:rPr lang="es-MX" sz="2600" dirty="0" smtClean="0"/>
              <a:t>Defines </a:t>
            </a:r>
            <a:r>
              <a:rPr lang="es-MX" sz="2600" dirty="0"/>
              <a:t>a </a:t>
            </a:r>
            <a:r>
              <a:rPr lang="es-MX" sz="2600" dirty="0" err="1"/>
              <a:t>password</a:t>
            </a:r>
            <a:r>
              <a:rPr lang="es-MX" sz="2600" dirty="0"/>
              <a:t> </a:t>
            </a:r>
            <a:r>
              <a:rPr lang="es-MX" sz="2600" dirty="0" err="1" smtClean="0"/>
              <a:t>field</a:t>
            </a:r>
            <a:r>
              <a:rPr lang="es-MX" sz="2600" dirty="0"/>
              <a:t>.</a:t>
            </a:r>
            <a:endParaRPr lang="es-MX" sz="2600" dirty="0" smtClean="0"/>
          </a:p>
          <a:p>
            <a:pPr marL="0" indent="0">
              <a:buNone/>
            </a:pPr>
            <a:endParaRPr lang="es-MX" sz="2600" dirty="0"/>
          </a:p>
        </p:txBody>
      </p:sp>
      <p:pic>
        <p:nvPicPr>
          <p:cNvPr id="4" name="Picture 3"/>
          <p:cNvPicPr>
            <a:picLocks noChangeAspect="1"/>
          </p:cNvPicPr>
          <p:nvPr/>
        </p:nvPicPr>
        <p:blipFill rotWithShape="1">
          <a:blip r:embed="rId2"/>
          <a:srcRect l="29583" t="27344" r="47604" b="67969"/>
          <a:stretch/>
        </p:blipFill>
        <p:spPr>
          <a:xfrm>
            <a:off x="1320799" y="2171699"/>
            <a:ext cx="4914901" cy="807929"/>
          </a:xfrm>
          <a:prstGeom prst="rect">
            <a:avLst/>
          </a:prstGeom>
        </p:spPr>
      </p:pic>
      <p:pic>
        <p:nvPicPr>
          <p:cNvPr id="6" name="Picture 5"/>
          <p:cNvPicPr>
            <a:picLocks noChangeAspect="1"/>
          </p:cNvPicPr>
          <p:nvPr/>
        </p:nvPicPr>
        <p:blipFill rotWithShape="1">
          <a:blip r:embed="rId3"/>
          <a:srcRect l="31666" t="21875" r="47188" b="74219"/>
          <a:stretch/>
        </p:blipFill>
        <p:spPr>
          <a:xfrm>
            <a:off x="1578630" y="4861662"/>
            <a:ext cx="4657070" cy="688237"/>
          </a:xfrm>
          <a:prstGeom prst="rect">
            <a:avLst/>
          </a:prstGeom>
        </p:spPr>
      </p:pic>
      <p:pic>
        <p:nvPicPr>
          <p:cNvPr id="10" name="Picture 9"/>
          <p:cNvPicPr>
            <a:picLocks noChangeAspect="1"/>
          </p:cNvPicPr>
          <p:nvPr/>
        </p:nvPicPr>
        <p:blipFill rotWithShape="1">
          <a:blip r:embed="rId4"/>
          <a:srcRect t="23307" r="85208" b="71615"/>
          <a:stretch/>
        </p:blipFill>
        <p:spPr>
          <a:xfrm>
            <a:off x="7213600" y="2209004"/>
            <a:ext cx="2805858" cy="770623"/>
          </a:xfrm>
          <a:prstGeom prst="rect">
            <a:avLst/>
          </a:prstGeom>
        </p:spPr>
      </p:pic>
      <p:pic>
        <p:nvPicPr>
          <p:cNvPr id="11" name="Picture 10"/>
          <p:cNvPicPr>
            <a:picLocks noChangeAspect="1"/>
          </p:cNvPicPr>
          <p:nvPr/>
        </p:nvPicPr>
        <p:blipFill rotWithShape="1">
          <a:blip r:embed="rId4"/>
          <a:srcRect t="28412" r="85208" b="66510"/>
          <a:stretch/>
        </p:blipFill>
        <p:spPr>
          <a:xfrm>
            <a:off x="7213600" y="4765356"/>
            <a:ext cx="2805858" cy="770623"/>
          </a:xfrm>
          <a:prstGeom prst="rect">
            <a:avLst/>
          </a:prstGeom>
        </p:spPr>
      </p:pic>
    </p:spTree>
    <p:extLst>
      <p:ext uri="{BB962C8B-B14F-4D97-AF65-F5344CB8AC3E}">
        <p14:creationId xmlns:p14="http://schemas.microsoft.com/office/powerpoint/2010/main" val="4216824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622300"/>
            <a:ext cx="9720071" cy="5687060"/>
          </a:xfrm>
        </p:spPr>
        <p:txBody>
          <a:bodyPr/>
          <a:lstStyle/>
          <a:p>
            <a:r>
              <a:rPr lang="en-US" sz="2800" b="1" dirty="0"/>
              <a:t>&lt;input type="submit"&gt;</a:t>
            </a:r>
            <a:r>
              <a:rPr lang="en-US" sz="2800" dirty="0"/>
              <a:t> </a:t>
            </a:r>
          </a:p>
          <a:p>
            <a:pPr lvl="1"/>
            <a:r>
              <a:rPr lang="en-US" sz="2600" dirty="0" smtClean="0"/>
              <a:t>Defines </a:t>
            </a:r>
            <a:r>
              <a:rPr lang="en-US" sz="2600" dirty="0"/>
              <a:t>a button for submitting form input to a form-handler.</a:t>
            </a:r>
            <a:endParaRPr lang="es-MX" sz="2600" dirty="0"/>
          </a:p>
          <a:p>
            <a:endParaRPr lang="es-MX" sz="1600" dirty="0" smtClean="0"/>
          </a:p>
          <a:p>
            <a:endParaRPr lang="es-MX" sz="1600" dirty="0" smtClean="0"/>
          </a:p>
          <a:p>
            <a:pPr marL="0" indent="0">
              <a:buNone/>
            </a:pPr>
            <a:endParaRPr lang="en-US" sz="1600" b="1" dirty="0" smtClean="0"/>
          </a:p>
          <a:p>
            <a:pPr marL="0" indent="0">
              <a:buNone/>
            </a:pPr>
            <a:endParaRPr lang="en-US" sz="1600" b="1" dirty="0" smtClean="0"/>
          </a:p>
          <a:p>
            <a:pPr marL="0" indent="0">
              <a:buNone/>
            </a:pPr>
            <a:endParaRPr lang="en-US" sz="1800" b="1" dirty="0" smtClean="0"/>
          </a:p>
          <a:p>
            <a:r>
              <a:rPr lang="en-US" sz="2800" b="1" dirty="0"/>
              <a:t>&lt;input type="button"&gt;</a:t>
            </a:r>
            <a:r>
              <a:rPr lang="en-US" sz="2600" dirty="0"/>
              <a:t> </a:t>
            </a:r>
          </a:p>
          <a:p>
            <a:pPr lvl="1"/>
            <a:r>
              <a:rPr lang="en-US" sz="2600" dirty="0"/>
              <a:t>Defines a button</a:t>
            </a:r>
            <a:r>
              <a:rPr lang="en-US" sz="2600" dirty="0" smtClean="0"/>
              <a:t>:</a:t>
            </a:r>
            <a:endParaRPr lang="es-MX" sz="2600" dirty="0"/>
          </a:p>
        </p:txBody>
      </p:sp>
      <p:pic>
        <p:nvPicPr>
          <p:cNvPr id="5" name="Picture 4"/>
          <p:cNvPicPr>
            <a:picLocks noChangeAspect="1"/>
          </p:cNvPicPr>
          <p:nvPr/>
        </p:nvPicPr>
        <p:blipFill rotWithShape="1">
          <a:blip r:embed="rId2"/>
          <a:srcRect l="31355" t="60026" r="47812" b="37500"/>
          <a:stretch/>
        </p:blipFill>
        <p:spPr>
          <a:xfrm>
            <a:off x="1686045" y="2133600"/>
            <a:ext cx="5481054" cy="520700"/>
          </a:xfrm>
          <a:prstGeom prst="rect">
            <a:avLst/>
          </a:prstGeom>
        </p:spPr>
      </p:pic>
      <p:pic>
        <p:nvPicPr>
          <p:cNvPr id="8" name="Picture 7"/>
          <p:cNvPicPr>
            <a:picLocks noChangeAspect="1"/>
          </p:cNvPicPr>
          <p:nvPr/>
        </p:nvPicPr>
        <p:blipFill rotWithShape="1">
          <a:blip r:embed="rId3"/>
          <a:srcRect l="-937" t="62221" r="93090" b="34054"/>
          <a:stretch/>
        </p:blipFill>
        <p:spPr>
          <a:xfrm>
            <a:off x="7222919" y="1992305"/>
            <a:ext cx="2085638" cy="792133"/>
          </a:xfrm>
          <a:prstGeom prst="rect">
            <a:avLst/>
          </a:prstGeom>
        </p:spPr>
      </p:pic>
      <p:pic>
        <p:nvPicPr>
          <p:cNvPr id="10" name="Picture 9"/>
          <p:cNvPicPr>
            <a:picLocks noChangeAspect="1"/>
          </p:cNvPicPr>
          <p:nvPr/>
        </p:nvPicPr>
        <p:blipFill rotWithShape="1">
          <a:blip r:embed="rId4"/>
          <a:srcRect l="31459" t="52213" r="23332" b="44662"/>
          <a:stretch/>
        </p:blipFill>
        <p:spPr>
          <a:xfrm>
            <a:off x="782325" y="4749800"/>
            <a:ext cx="10636057" cy="588169"/>
          </a:xfrm>
          <a:prstGeom prst="rect">
            <a:avLst/>
          </a:prstGeom>
        </p:spPr>
      </p:pic>
      <p:pic>
        <p:nvPicPr>
          <p:cNvPr id="11" name="Picture 10"/>
          <p:cNvPicPr>
            <a:picLocks noChangeAspect="1"/>
          </p:cNvPicPr>
          <p:nvPr/>
        </p:nvPicPr>
        <p:blipFill rotWithShape="1">
          <a:blip r:embed="rId3"/>
          <a:srcRect l="-134" t="58651" r="92167" b="37606"/>
          <a:stretch/>
        </p:blipFill>
        <p:spPr>
          <a:xfrm>
            <a:off x="5080000" y="5524500"/>
            <a:ext cx="2040708" cy="766999"/>
          </a:xfrm>
          <a:prstGeom prst="rect">
            <a:avLst/>
          </a:prstGeom>
        </p:spPr>
      </p:pic>
    </p:spTree>
    <p:extLst>
      <p:ext uri="{BB962C8B-B14F-4D97-AF65-F5344CB8AC3E}">
        <p14:creationId xmlns:p14="http://schemas.microsoft.com/office/powerpoint/2010/main" val="1996116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660400"/>
            <a:ext cx="9720071" cy="5648960"/>
          </a:xfrm>
        </p:spPr>
        <p:txBody>
          <a:bodyPr/>
          <a:lstStyle/>
          <a:p>
            <a:r>
              <a:rPr lang="en-US" sz="2800" b="1" dirty="0"/>
              <a:t>&lt;input type="checkbox"&gt;</a:t>
            </a:r>
            <a:r>
              <a:rPr lang="en-US" sz="2800" dirty="0"/>
              <a:t> </a:t>
            </a:r>
            <a:endParaRPr lang="en-US" sz="2800" dirty="0" smtClean="0"/>
          </a:p>
          <a:p>
            <a:pPr lvl="1"/>
            <a:r>
              <a:rPr lang="en-US" sz="2600" dirty="0"/>
              <a:t>D</a:t>
            </a:r>
            <a:r>
              <a:rPr lang="en-US" sz="2600" dirty="0" smtClean="0"/>
              <a:t>efines </a:t>
            </a:r>
            <a:r>
              <a:rPr lang="en-US" sz="2600" dirty="0"/>
              <a:t>a checkbox.</a:t>
            </a:r>
          </a:p>
          <a:p>
            <a:pPr lvl="1"/>
            <a:r>
              <a:rPr lang="en-US" sz="2600" dirty="0"/>
              <a:t>Checkboxes let a user select </a:t>
            </a:r>
            <a:r>
              <a:rPr lang="en-US" sz="2600" dirty="0" smtClean="0"/>
              <a:t>zero </a:t>
            </a:r>
            <a:r>
              <a:rPr lang="en-US" sz="2600" dirty="0"/>
              <a:t>or </a:t>
            </a:r>
            <a:r>
              <a:rPr lang="en-US" sz="2600" dirty="0" smtClean="0"/>
              <a:t>more </a:t>
            </a:r>
            <a:r>
              <a:rPr lang="en-US" sz="2600" dirty="0"/>
              <a:t>options of a limited number of choices</a:t>
            </a:r>
            <a:r>
              <a:rPr lang="en-US" sz="2600" dirty="0" smtClean="0"/>
              <a:t>.</a:t>
            </a:r>
          </a:p>
          <a:p>
            <a:pPr lvl="1"/>
            <a:endParaRPr lang="en-US" sz="2600" dirty="0"/>
          </a:p>
          <a:p>
            <a:pPr marL="128016" lvl="1" indent="0">
              <a:buNone/>
            </a:pPr>
            <a:endParaRPr lang="en-US" sz="2600" dirty="0" smtClean="0"/>
          </a:p>
          <a:p>
            <a:pPr marL="0" indent="0">
              <a:buNone/>
            </a:pPr>
            <a:endParaRPr lang="en-US" sz="2000" b="1" dirty="0"/>
          </a:p>
          <a:p>
            <a:endParaRPr lang="es-MX" dirty="0"/>
          </a:p>
          <a:p>
            <a:pPr lvl="1"/>
            <a:endParaRPr lang="en-US" sz="2600" dirty="0" smtClean="0"/>
          </a:p>
          <a:p>
            <a:endParaRPr lang="en-US" sz="2300" dirty="0" smtClean="0"/>
          </a:p>
          <a:p>
            <a:endParaRPr lang="en-US" sz="2300" dirty="0"/>
          </a:p>
          <a:p>
            <a:pPr marL="0" indent="0">
              <a:buNone/>
            </a:pPr>
            <a:endParaRPr lang="en-US" sz="2800" b="1" dirty="0" smtClean="0"/>
          </a:p>
          <a:p>
            <a:endParaRPr lang="en-US" dirty="0"/>
          </a:p>
          <a:p>
            <a:endParaRPr lang="es-MX" dirty="0" smtClean="0"/>
          </a:p>
          <a:p>
            <a:endParaRPr lang="es-MX" dirty="0"/>
          </a:p>
        </p:txBody>
      </p:sp>
      <p:pic>
        <p:nvPicPr>
          <p:cNvPr id="6" name="Picture 5"/>
          <p:cNvPicPr>
            <a:picLocks noChangeAspect="1"/>
          </p:cNvPicPr>
          <p:nvPr/>
        </p:nvPicPr>
        <p:blipFill rotWithShape="1">
          <a:blip r:embed="rId2"/>
          <a:srcRect l="31667" t="35026" r="31875" b="56641"/>
          <a:stretch/>
        </p:blipFill>
        <p:spPr>
          <a:xfrm>
            <a:off x="2436536" y="2781300"/>
            <a:ext cx="7913964" cy="1447125"/>
          </a:xfrm>
          <a:prstGeom prst="rect">
            <a:avLst/>
          </a:prstGeom>
        </p:spPr>
      </p:pic>
      <p:pic>
        <p:nvPicPr>
          <p:cNvPr id="10" name="Picture 9"/>
          <p:cNvPicPr>
            <a:picLocks noChangeAspect="1"/>
          </p:cNvPicPr>
          <p:nvPr/>
        </p:nvPicPr>
        <p:blipFill rotWithShape="1">
          <a:blip r:embed="rId3"/>
          <a:srcRect l="335" t="39291" r="75696" b="55631"/>
          <a:stretch/>
        </p:blipFill>
        <p:spPr>
          <a:xfrm>
            <a:off x="3685286" y="4624745"/>
            <a:ext cx="5335777" cy="904384"/>
          </a:xfrm>
          <a:prstGeom prst="rect">
            <a:avLst/>
          </a:prstGeom>
        </p:spPr>
      </p:pic>
    </p:spTree>
    <p:extLst>
      <p:ext uri="{BB962C8B-B14F-4D97-AF65-F5344CB8AC3E}">
        <p14:creationId xmlns:p14="http://schemas.microsoft.com/office/powerpoint/2010/main" val="29306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1028700"/>
            <a:ext cx="9720071" cy="5687060"/>
          </a:xfrm>
        </p:spPr>
        <p:txBody>
          <a:bodyPr/>
          <a:lstStyle/>
          <a:p>
            <a:r>
              <a:rPr lang="en-US" sz="2800" b="1" dirty="0"/>
              <a:t>&lt;input type="radio"&gt;</a:t>
            </a:r>
            <a:r>
              <a:rPr lang="en-US" sz="2600" dirty="0"/>
              <a:t> </a:t>
            </a:r>
          </a:p>
          <a:p>
            <a:pPr lvl="1"/>
            <a:r>
              <a:rPr lang="en-US" sz="2600" dirty="0"/>
              <a:t>Defines a radio button.</a:t>
            </a:r>
          </a:p>
          <a:p>
            <a:pPr lvl="1"/>
            <a:r>
              <a:rPr lang="en-US" sz="2600" dirty="0"/>
              <a:t>Radio buttons let a user select only one of a limited number of choices.</a:t>
            </a:r>
          </a:p>
          <a:p>
            <a:endParaRPr lang="es-MX" dirty="0"/>
          </a:p>
        </p:txBody>
      </p:sp>
      <p:pic>
        <p:nvPicPr>
          <p:cNvPr id="4" name="Picture 3"/>
          <p:cNvPicPr>
            <a:picLocks noChangeAspect="1"/>
          </p:cNvPicPr>
          <p:nvPr/>
        </p:nvPicPr>
        <p:blipFill rotWithShape="1">
          <a:blip r:embed="rId2"/>
          <a:srcRect l="31668" t="28775" r="34165" b="65496"/>
          <a:stretch/>
        </p:blipFill>
        <p:spPr>
          <a:xfrm>
            <a:off x="1879998" y="2924437"/>
            <a:ext cx="8415265" cy="1128877"/>
          </a:xfrm>
          <a:prstGeom prst="rect">
            <a:avLst/>
          </a:prstGeom>
        </p:spPr>
      </p:pic>
      <p:pic>
        <p:nvPicPr>
          <p:cNvPr id="5" name="Picture 4"/>
          <p:cNvPicPr>
            <a:picLocks noChangeAspect="1"/>
          </p:cNvPicPr>
          <p:nvPr/>
        </p:nvPicPr>
        <p:blipFill rotWithShape="1">
          <a:blip r:embed="rId3"/>
          <a:srcRect l="134" t="33851" r="85074" b="61071"/>
          <a:stretch/>
        </p:blipFill>
        <p:spPr>
          <a:xfrm>
            <a:off x="4669600" y="4432750"/>
            <a:ext cx="3188992" cy="875850"/>
          </a:xfrm>
          <a:prstGeom prst="rect">
            <a:avLst/>
          </a:prstGeom>
        </p:spPr>
      </p:pic>
    </p:spTree>
    <p:extLst>
      <p:ext uri="{BB962C8B-B14F-4D97-AF65-F5344CB8AC3E}">
        <p14:creationId xmlns:p14="http://schemas.microsoft.com/office/powerpoint/2010/main" val="3743713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a:t>
            </a:r>
            <a:r>
              <a:rPr lang="en-US" dirty="0" err="1" smtClean="0"/>
              <a:t>Imputs</a:t>
            </a:r>
            <a:endParaRPr lang="es-MX" dirty="0"/>
          </a:p>
        </p:txBody>
      </p:sp>
      <p:sp>
        <p:nvSpPr>
          <p:cNvPr id="3" name="Content Placeholder 2"/>
          <p:cNvSpPr>
            <a:spLocks noGrp="1"/>
          </p:cNvSpPr>
          <p:nvPr>
            <p:ph idx="1"/>
          </p:nvPr>
        </p:nvSpPr>
        <p:spPr>
          <a:xfrm>
            <a:off x="1024128" y="2082800"/>
            <a:ext cx="9720071" cy="4023360"/>
          </a:xfrm>
        </p:spPr>
        <p:txBody>
          <a:bodyPr>
            <a:normAutofit/>
          </a:bodyPr>
          <a:lstStyle/>
          <a:p>
            <a:pPr lvl="1"/>
            <a:r>
              <a:rPr lang="en-US" sz="2600" dirty="0"/>
              <a:t>HTML5 introduces </a:t>
            </a:r>
            <a:r>
              <a:rPr lang="en-US" sz="2600" dirty="0" smtClean="0"/>
              <a:t>13 new </a:t>
            </a:r>
            <a:r>
              <a:rPr lang="en-US" sz="2600" dirty="0"/>
              <a:t>input types for forms. </a:t>
            </a:r>
            <a:endParaRPr lang="en-US" sz="2600" dirty="0" smtClean="0"/>
          </a:p>
          <a:p>
            <a:pPr lvl="1"/>
            <a:endParaRPr lang="en-US" sz="800" dirty="0" smtClean="0"/>
          </a:p>
          <a:p>
            <a:pPr lvl="1"/>
            <a:r>
              <a:rPr lang="en-US" sz="2600" dirty="0" smtClean="0"/>
              <a:t>These </a:t>
            </a:r>
            <a:r>
              <a:rPr lang="en-US" sz="2600" dirty="0"/>
              <a:t>new input types have dual benefits: using them means less development time and an improved user experience. </a:t>
            </a:r>
            <a:endParaRPr lang="en-US" sz="2600" dirty="0" smtClean="0"/>
          </a:p>
          <a:p>
            <a:endParaRPr lang="en-US" dirty="0"/>
          </a:p>
        </p:txBody>
      </p:sp>
      <p:sp>
        <p:nvSpPr>
          <p:cNvPr id="5" name="Content Placeholder 2"/>
          <p:cNvSpPr txBox="1">
            <a:spLocks/>
          </p:cNvSpPr>
          <p:nvPr/>
        </p:nvSpPr>
        <p:spPr>
          <a:xfrm>
            <a:off x="2590800" y="3925094"/>
            <a:ext cx="8394700" cy="2475706"/>
          </a:xfrm>
          <a:prstGeom prst="rect">
            <a:avLst/>
          </a:prstGeom>
        </p:spPr>
        <p:txBody>
          <a:bodyPr vert="horz" lIns="91440" tIns="45720" rIns="91440" bIns="45720" numCol="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color</a:t>
            </a:r>
          </a:p>
          <a:p>
            <a:r>
              <a:rPr lang="en-US" sz="2400" dirty="0" smtClean="0"/>
              <a:t>date</a:t>
            </a:r>
          </a:p>
          <a:p>
            <a:r>
              <a:rPr lang="en-US" sz="2400" dirty="0" err="1" smtClean="0"/>
              <a:t>datetime</a:t>
            </a:r>
            <a:endParaRPr lang="en-US" sz="2400" dirty="0" smtClean="0"/>
          </a:p>
          <a:p>
            <a:r>
              <a:rPr lang="en-US" sz="2400" dirty="0" err="1" smtClean="0"/>
              <a:t>datetime</a:t>
            </a:r>
            <a:r>
              <a:rPr lang="en-US" sz="2400" dirty="0" smtClean="0"/>
              <a:t>-local</a:t>
            </a:r>
          </a:p>
          <a:p>
            <a:r>
              <a:rPr lang="en-US" sz="2400" dirty="0" smtClean="0"/>
              <a:t>email</a:t>
            </a:r>
          </a:p>
          <a:p>
            <a:r>
              <a:rPr lang="en-US" sz="2400" dirty="0" smtClean="0"/>
              <a:t>month</a:t>
            </a:r>
          </a:p>
          <a:p>
            <a:r>
              <a:rPr lang="en-US" sz="2400" dirty="0" smtClean="0"/>
              <a:t>number</a:t>
            </a:r>
          </a:p>
          <a:p>
            <a:r>
              <a:rPr lang="en-US" sz="2400" dirty="0" smtClean="0"/>
              <a:t>range</a:t>
            </a:r>
          </a:p>
          <a:p>
            <a:r>
              <a:rPr lang="en-US" sz="2400" dirty="0" smtClean="0"/>
              <a:t>search</a:t>
            </a:r>
          </a:p>
          <a:p>
            <a:r>
              <a:rPr lang="en-US" sz="2400" dirty="0" err="1" smtClean="0"/>
              <a:t>tel</a:t>
            </a:r>
            <a:endParaRPr lang="en-US" sz="2400" dirty="0" smtClean="0"/>
          </a:p>
          <a:p>
            <a:r>
              <a:rPr lang="en-US" sz="2400" dirty="0" smtClean="0"/>
              <a:t>time</a:t>
            </a:r>
          </a:p>
          <a:p>
            <a:r>
              <a:rPr lang="en-US" sz="2400" dirty="0" err="1" smtClean="0"/>
              <a:t>url</a:t>
            </a:r>
            <a:endParaRPr lang="en-US" sz="2400" dirty="0" smtClean="0"/>
          </a:p>
          <a:p>
            <a:r>
              <a:rPr lang="en-US" sz="2400" dirty="0" smtClean="0"/>
              <a:t>week</a:t>
            </a:r>
            <a:br>
              <a:rPr lang="en-US" sz="2400" dirty="0" smtClean="0"/>
            </a:br>
            <a:endParaRPr lang="es-MX" sz="2400" dirty="0"/>
          </a:p>
        </p:txBody>
      </p:sp>
    </p:spTree>
    <p:extLst>
      <p:ext uri="{BB962C8B-B14F-4D97-AF65-F5344CB8AC3E}">
        <p14:creationId xmlns:p14="http://schemas.microsoft.com/office/powerpoint/2010/main" val="2844332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&lt;</a:t>
            </a:r>
            <a:r>
              <a:rPr lang="es-MX" dirty="0" err="1"/>
              <a:t>t</a:t>
            </a:r>
            <a:r>
              <a:rPr lang="es-MX" dirty="0" err="1" smtClean="0"/>
              <a:t>extarea</a:t>
            </a:r>
            <a:r>
              <a:rPr lang="es-MX" dirty="0" smtClean="0"/>
              <a:t>&gt;</a:t>
            </a:r>
            <a:endParaRPr lang="es-MX" dirty="0"/>
          </a:p>
        </p:txBody>
      </p:sp>
      <p:sp>
        <p:nvSpPr>
          <p:cNvPr id="3" name="Content Placeholder 2"/>
          <p:cNvSpPr>
            <a:spLocks noGrp="1"/>
          </p:cNvSpPr>
          <p:nvPr>
            <p:ph idx="1"/>
          </p:nvPr>
        </p:nvSpPr>
        <p:spPr>
          <a:xfrm>
            <a:off x="1024128" y="2044700"/>
            <a:ext cx="9720071" cy="4023360"/>
          </a:xfrm>
        </p:spPr>
        <p:txBody>
          <a:bodyPr/>
          <a:lstStyle/>
          <a:p>
            <a:pPr lvl="1"/>
            <a:r>
              <a:rPr lang="es-MX" altLang="es-MX" sz="2600" dirty="0" err="1"/>
              <a:t>The</a:t>
            </a:r>
            <a:r>
              <a:rPr lang="es-MX" altLang="es-MX" sz="2600" dirty="0"/>
              <a:t> </a:t>
            </a:r>
            <a:r>
              <a:rPr lang="es-MX" altLang="es-MX" sz="2600" dirty="0" err="1">
                <a:cs typeface="Consolas" panose="020B0609020204030204" pitchFamily="49" charset="0"/>
              </a:rPr>
              <a:t>textarea</a:t>
            </a:r>
            <a:r>
              <a:rPr lang="es-MX" altLang="es-MX" sz="2600" dirty="0"/>
              <a:t> </a:t>
            </a:r>
            <a:r>
              <a:rPr lang="es-MX" altLang="es-MX" sz="2600" dirty="0" err="1"/>
              <a:t>element</a:t>
            </a:r>
            <a:r>
              <a:rPr lang="es-MX" altLang="es-MX" sz="2600" dirty="0"/>
              <a:t> </a:t>
            </a:r>
            <a:r>
              <a:rPr lang="es-MX" altLang="es-MX" sz="2600" dirty="0" err="1"/>
              <a:t>represents</a:t>
            </a:r>
            <a:r>
              <a:rPr lang="es-MX" altLang="es-MX" sz="2600" dirty="0"/>
              <a:t> a </a:t>
            </a:r>
            <a:r>
              <a:rPr lang="es-MX" altLang="es-MX" sz="2600" dirty="0" err="1"/>
              <a:t>multi</a:t>
            </a:r>
            <a:r>
              <a:rPr lang="es-MX" altLang="es-MX" sz="2600" dirty="0"/>
              <a:t>-line </a:t>
            </a:r>
            <a:r>
              <a:rPr lang="es-MX" altLang="es-MX" sz="2600" dirty="0" err="1"/>
              <a:t>plain-text</a:t>
            </a:r>
            <a:r>
              <a:rPr lang="es-MX" altLang="es-MX" sz="2600" dirty="0"/>
              <a:t> </a:t>
            </a:r>
            <a:r>
              <a:rPr lang="es-MX" altLang="es-MX" sz="2600" dirty="0" err="1"/>
              <a:t>editing</a:t>
            </a:r>
            <a:r>
              <a:rPr lang="es-MX" altLang="es-MX" sz="2600" dirty="0"/>
              <a:t> control. </a:t>
            </a:r>
            <a:endParaRPr lang="es-MX" altLang="es-MX" sz="2600" dirty="0" smtClean="0"/>
          </a:p>
          <a:p>
            <a:pPr lvl="1"/>
            <a:endParaRPr lang="en-US" sz="2600" dirty="0" smtClean="0"/>
          </a:p>
          <a:p>
            <a:pPr lvl="1"/>
            <a:r>
              <a:rPr lang="en-US" sz="2600" dirty="0" smtClean="0"/>
              <a:t>This is </a:t>
            </a:r>
            <a:r>
              <a:rPr lang="en-US" sz="2600" dirty="0"/>
              <a:t>used when the user is required to give details that may be longer than a single </a:t>
            </a:r>
            <a:r>
              <a:rPr lang="en-US" sz="2600" dirty="0" smtClean="0"/>
              <a:t>sentence.</a:t>
            </a:r>
            <a:endParaRPr lang="es-MX" altLang="es-MX" sz="2600" dirty="0"/>
          </a:p>
          <a:p>
            <a:endParaRPr lang="es-MX" dirty="0"/>
          </a:p>
        </p:txBody>
      </p:sp>
      <p:pic>
        <p:nvPicPr>
          <p:cNvPr id="4" name="Picture 3"/>
          <p:cNvPicPr>
            <a:picLocks noChangeAspect="1"/>
          </p:cNvPicPr>
          <p:nvPr/>
        </p:nvPicPr>
        <p:blipFill rotWithShape="1">
          <a:blip r:embed="rId2"/>
          <a:srcRect l="31458" t="46745" r="25313" b="50651"/>
          <a:stretch/>
        </p:blipFill>
        <p:spPr>
          <a:xfrm>
            <a:off x="838200" y="4098130"/>
            <a:ext cx="10359832" cy="499269"/>
          </a:xfrm>
          <a:prstGeom prst="rect">
            <a:avLst/>
          </a:prstGeom>
        </p:spPr>
      </p:pic>
      <p:pic>
        <p:nvPicPr>
          <p:cNvPr id="7" name="Picture 6"/>
          <p:cNvPicPr>
            <a:picLocks noChangeAspect="1"/>
          </p:cNvPicPr>
          <p:nvPr/>
        </p:nvPicPr>
        <p:blipFill rotWithShape="1">
          <a:blip r:embed="rId3"/>
          <a:srcRect t="45442" r="80104" b="50500"/>
          <a:stretch/>
        </p:blipFill>
        <p:spPr>
          <a:xfrm>
            <a:off x="2021680" y="4887466"/>
            <a:ext cx="3735484" cy="609602"/>
          </a:xfrm>
          <a:prstGeom prst="rect">
            <a:avLst/>
          </a:prstGeom>
        </p:spPr>
      </p:pic>
      <p:pic>
        <p:nvPicPr>
          <p:cNvPr id="8" name="Picture 7"/>
          <p:cNvPicPr>
            <a:picLocks noChangeAspect="1"/>
          </p:cNvPicPr>
          <p:nvPr/>
        </p:nvPicPr>
        <p:blipFill rotWithShape="1">
          <a:blip r:embed="rId3"/>
          <a:srcRect t="49500" r="80104" b="39845"/>
          <a:stretch/>
        </p:blipFill>
        <p:spPr>
          <a:xfrm>
            <a:off x="5151628" y="4887466"/>
            <a:ext cx="3735484" cy="1600396"/>
          </a:xfrm>
          <a:prstGeom prst="rect">
            <a:avLst/>
          </a:prstGeom>
        </p:spPr>
      </p:pic>
    </p:spTree>
    <p:extLst>
      <p:ext uri="{BB962C8B-B14F-4D97-AF65-F5344CB8AC3E}">
        <p14:creationId xmlns:p14="http://schemas.microsoft.com/office/powerpoint/2010/main" val="3191283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&lt;</a:t>
            </a:r>
            <a:r>
              <a:rPr lang="es-MX" dirty="0" err="1"/>
              <a:t>button</a:t>
            </a:r>
            <a:r>
              <a:rPr lang="es-MX" dirty="0" smtClean="0"/>
              <a:t>&gt;</a:t>
            </a:r>
            <a:endParaRPr lang="es-MX" dirty="0"/>
          </a:p>
        </p:txBody>
      </p:sp>
      <p:sp>
        <p:nvSpPr>
          <p:cNvPr id="3" name="Content Placeholder 2"/>
          <p:cNvSpPr>
            <a:spLocks noGrp="1"/>
          </p:cNvSpPr>
          <p:nvPr>
            <p:ph idx="1"/>
          </p:nvPr>
        </p:nvSpPr>
        <p:spPr/>
        <p:txBody>
          <a:bodyPr/>
          <a:lstStyle/>
          <a:p>
            <a:pPr lvl="1"/>
            <a:r>
              <a:rPr lang="es-MX" altLang="es-MX" sz="2800" dirty="0" err="1"/>
              <a:t>The</a:t>
            </a:r>
            <a:r>
              <a:rPr lang="es-MX" altLang="es-MX" sz="2800" dirty="0"/>
              <a:t> </a:t>
            </a:r>
            <a:r>
              <a:rPr lang="es-MX" altLang="es-MX" sz="2800" dirty="0" err="1">
                <a:cs typeface="Consolas" panose="020B0609020204030204" pitchFamily="49" charset="0"/>
              </a:rPr>
              <a:t>button</a:t>
            </a:r>
            <a:r>
              <a:rPr lang="es-MX" altLang="es-MX" sz="2800" dirty="0"/>
              <a:t> </a:t>
            </a:r>
            <a:r>
              <a:rPr lang="es-MX" altLang="es-MX" sz="2800" dirty="0" err="1"/>
              <a:t>element</a:t>
            </a:r>
            <a:r>
              <a:rPr lang="es-MX" altLang="es-MX" sz="2800" dirty="0"/>
              <a:t> </a:t>
            </a:r>
            <a:r>
              <a:rPr lang="es-MX" altLang="es-MX" sz="2800" dirty="0" err="1"/>
              <a:t>represents</a:t>
            </a:r>
            <a:r>
              <a:rPr lang="es-MX" altLang="es-MX" sz="2800" dirty="0"/>
              <a:t> a </a:t>
            </a:r>
            <a:r>
              <a:rPr lang="es-MX" altLang="es-MX" sz="2800" dirty="0" err="1"/>
              <a:t>clickable</a:t>
            </a:r>
            <a:r>
              <a:rPr lang="es-MX" altLang="es-MX" sz="2800" dirty="0"/>
              <a:t> </a:t>
            </a:r>
            <a:r>
              <a:rPr lang="es-MX" altLang="es-MX" sz="2800" dirty="0" err="1" smtClean="0"/>
              <a:t>button</a:t>
            </a:r>
            <a:r>
              <a:rPr lang="es-MX" altLang="es-MX" sz="2800" dirty="0" smtClean="0"/>
              <a:t>.</a:t>
            </a:r>
          </a:p>
          <a:p>
            <a:endParaRPr lang="es-MX" sz="2600" dirty="0"/>
          </a:p>
          <a:p>
            <a:endParaRPr lang="es-MX" dirty="0"/>
          </a:p>
        </p:txBody>
      </p:sp>
      <p:pic>
        <p:nvPicPr>
          <p:cNvPr id="7" name="Picture 6"/>
          <p:cNvPicPr>
            <a:picLocks noChangeAspect="1"/>
          </p:cNvPicPr>
          <p:nvPr/>
        </p:nvPicPr>
        <p:blipFill rotWithShape="1">
          <a:blip r:embed="rId2"/>
          <a:srcRect l="31563" t="52474" r="22812" b="44661"/>
          <a:stretch/>
        </p:blipFill>
        <p:spPr>
          <a:xfrm>
            <a:off x="1024128" y="3572770"/>
            <a:ext cx="10490200" cy="526905"/>
          </a:xfrm>
          <a:prstGeom prst="rect">
            <a:avLst/>
          </a:prstGeom>
        </p:spPr>
      </p:pic>
      <p:pic>
        <p:nvPicPr>
          <p:cNvPr id="9" name="Picture 8"/>
          <p:cNvPicPr>
            <a:picLocks noChangeAspect="1"/>
          </p:cNvPicPr>
          <p:nvPr/>
        </p:nvPicPr>
        <p:blipFill rotWithShape="1">
          <a:blip r:embed="rId3"/>
          <a:srcRect l="-134" t="58037" r="92167" b="37606"/>
          <a:stretch/>
        </p:blipFill>
        <p:spPr>
          <a:xfrm>
            <a:off x="5248874" y="3973248"/>
            <a:ext cx="2040708" cy="892813"/>
          </a:xfrm>
          <a:prstGeom prst="rect">
            <a:avLst/>
          </a:prstGeom>
        </p:spPr>
      </p:pic>
    </p:spTree>
    <p:extLst>
      <p:ext uri="{BB962C8B-B14F-4D97-AF65-F5344CB8AC3E}">
        <p14:creationId xmlns:p14="http://schemas.microsoft.com/office/powerpoint/2010/main" val="2533325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MX" sz="4000" dirty="0" err="1" smtClean="0"/>
              <a:t>Some</a:t>
            </a:r>
            <a:r>
              <a:rPr lang="es-MX" sz="4000" dirty="0" smtClean="0"/>
              <a:t> </a:t>
            </a:r>
            <a:r>
              <a:rPr lang="es-MX" sz="4800" b="1" dirty="0" smtClean="0"/>
              <a:t>HTML5</a:t>
            </a:r>
            <a:r>
              <a:rPr lang="es-MX" sz="4000" dirty="0" smtClean="0"/>
              <a:t> </a:t>
            </a:r>
            <a:r>
              <a:rPr lang="es-MX" sz="4000" dirty="0" err="1" smtClean="0"/>
              <a:t>tags</a:t>
            </a:r>
            <a:r>
              <a:rPr lang="es-MX" sz="4000" dirty="0" smtClean="0"/>
              <a:t> </a:t>
            </a:r>
            <a:r>
              <a:rPr lang="es-MX" sz="4000" dirty="0" err="1" smtClean="0"/>
              <a:t>you</a:t>
            </a:r>
            <a:r>
              <a:rPr lang="es-MX" sz="4000" dirty="0" smtClean="0"/>
              <a:t> </a:t>
            </a:r>
            <a:r>
              <a:rPr lang="es-MX" sz="4000" dirty="0" err="1" smtClean="0"/>
              <a:t>should</a:t>
            </a:r>
            <a:r>
              <a:rPr lang="es-MX" sz="4000" dirty="0" smtClean="0"/>
              <a:t> </a:t>
            </a:r>
            <a:r>
              <a:rPr lang="es-MX" sz="4000" dirty="0" err="1" smtClean="0"/>
              <a:t>know</a:t>
            </a:r>
            <a:endParaRPr lang="es-MX" sz="4000" dirty="0"/>
          </a:p>
        </p:txBody>
      </p:sp>
      <p:sp>
        <p:nvSpPr>
          <p:cNvPr id="3" name="Content Placeholder 2"/>
          <p:cNvSpPr>
            <a:spLocks noGrp="1"/>
          </p:cNvSpPr>
          <p:nvPr>
            <p:ph idx="1"/>
          </p:nvPr>
        </p:nvSpPr>
        <p:spPr/>
        <p:txBody>
          <a:bodyPr/>
          <a:lstStyle/>
          <a:p>
            <a:r>
              <a:rPr lang="es-MX" dirty="0" smtClean="0"/>
              <a:t>HTML5 </a:t>
            </a:r>
            <a:r>
              <a:rPr lang="es-MX" dirty="0" err="1" smtClean="0"/>
              <a:t>tags</a:t>
            </a:r>
            <a:r>
              <a:rPr lang="es-MX" dirty="0" smtClean="0"/>
              <a:t> – </a:t>
            </a:r>
            <a:r>
              <a:rPr lang="es-MX" dirty="0" err="1" smtClean="0"/>
              <a:t>nav,header</a:t>
            </a:r>
            <a:r>
              <a:rPr lang="es-MX" dirty="0" smtClean="0"/>
              <a:t>, </a:t>
            </a:r>
            <a:r>
              <a:rPr lang="es-MX" dirty="0" err="1" smtClean="0"/>
              <a:t>footer</a:t>
            </a:r>
            <a:r>
              <a:rPr lang="es-MX" dirty="0" smtClean="0"/>
              <a:t>, </a:t>
            </a:r>
            <a:r>
              <a:rPr lang="es-MX" dirty="0" err="1" smtClean="0"/>
              <a:t>aside</a:t>
            </a:r>
            <a:r>
              <a:rPr lang="es-MX" dirty="0" smtClean="0"/>
              <a:t>, </a:t>
            </a:r>
            <a:r>
              <a:rPr lang="es-MX" dirty="0" err="1" smtClean="0"/>
              <a:t>section</a:t>
            </a:r>
            <a:endParaRPr lang="es-MX" dirty="0" smtClean="0"/>
          </a:p>
          <a:p>
            <a:r>
              <a:rPr lang="es-MX" dirty="0" smtClean="0"/>
              <a:t>Audio and video </a:t>
            </a:r>
            <a:r>
              <a:rPr lang="es-MX" dirty="0" err="1" smtClean="0"/>
              <a:t>tag</a:t>
            </a:r>
            <a:r>
              <a:rPr lang="es-MX" dirty="0" smtClean="0"/>
              <a:t> </a:t>
            </a:r>
          </a:p>
          <a:p>
            <a:r>
              <a:rPr lang="es-MX" smtClean="0"/>
              <a:t>Canvas </a:t>
            </a:r>
            <a:endParaRPr lang="es-MX" dirty="0"/>
          </a:p>
        </p:txBody>
      </p:sp>
    </p:spTree>
    <p:extLst>
      <p:ext uri="{BB962C8B-B14F-4D97-AF65-F5344CB8AC3E}">
        <p14:creationId xmlns:p14="http://schemas.microsoft.com/office/powerpoint/2010/main" val="3932115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762000"/>
            <a:ext cx="9720071" cy="5547360"/>
          </a:xfrm>
        </p:spPr>
        <p:txBody>
          <a:bodyPr>
            <a:normAutofit/>
          </a:bodyPr>
          <a:lstStyle/>
          <a:p>
            <a:pPr lvl="1"/>
            <a:r>
              <a:rPr lang="en-US" sz="2600" dirty="0" smtClean="0"/>
              <a:t>Tags nearly always come in pairs: an opening tag and a closing tag.</a:t>
            </a:r>
          </a:p>
          <a:p>
            <a:pPr lvl="1"/>
            <a:endParaRPr lang="en-US" sz="2600" dirty="0" smtClean="0"/>
          </a:p>
          <a:p>
            <a:pPr lvl="1"/>
            <a:endParaRPr lang="en-US" sz="2600" dirty="0" smtClean="0"/>
          </a:p>
          <a:p>
            <a:pPr lvl="1"/>
            <a:endParaRPr lang="en-US" sz="2600" dirty="0"/>
          </a:p>
          <a:p>
            <a:pPr lvl="1"/>
            <a:endParaRPr lang="en-US" sz="2600" dirty="0" smtClean="0"/>
          </a:p>
          <a:p>
            <a:pPr lvl="1"/>
            <a:r>
              <a:rPr lang="en-US" sz="2600" dirty="0" smtClean="0"/>
              <a:t>You can think of tags as being like parentheses: whenever you open one, you should close it. Tags also nest, so you should close them in the right order: the most recently opened tag should be the first one closed, like in the example below.</a:t>
            </a:r>
          </a:p>
          <a:p>
            <a:endParaRPr lang="es-MX" dirty="0"/>
          </a:p>
        </p:txBody>
      </p:sp>
      <p:sp>
        <p:nvSpPr>
          <p:cNvPr id="4" name="TextBox 3"/>
          <p:cNvSpPr txBox="1"/>
          <p:nvPr/>
        </p:nvSpPr>
        <p:spPr>
          <a:xfrm>
            <a:off x="2700528" y="4902200"/>
            <a:ext cx="6461705" cy="1569660"/>
          </a:xfrm>
          <a:prstGeom prst="rect">
            <a:avLst/>
          </a:prstGeom>
          <a:noFill/>
        </p:spPr>
        <p:txBody>
          <a:bodyPr wrap="none" rtlCol="0">
            <a:spAutoFit/>
          </a:bodyPr>
          <a:lstStyle/>
          <a:p>
            <a:r>
              <a:rPr lang="es-MX" sz="2600" dirty="0"/>
              <a:t>&lt;</a:t>
            </a:r>
            <a:r>
              <a:rPr lang="es-MX" sz="2600" dirty="0" err="1"/>
              <a:t>first</a:t>
            </a:r>
            <a:r>
              <a:rPr lang="es-MX" sz="2600" dirty="0"/>
              <a:t> </a:t>
            </a:r>
            <a:r>
              <a:rPr lang="es-MX" sz="2600" dirty="0" err="1" smtClean="0"/>
              <a:t>tag</a:t>
            </a:r>
            <a:r>
              <a:rPr lang="es-MX" sz="2600" dirty="0" smtClean="0"/>
              <a:t>&gt;	</a:t>
            </a:r>
          </a:p>
          <a:p>
            <a:r>
              <a:rPr lang="es-MX" sz="2600" dirty="0"/>
              <a:t>	</a:t>
            </a:r>
            <a:r>
              <a:rPr lang="es-MX" sz="2600" dirty="0" smtClean="0"/>
              <a:t>&lt;</a:t>
            </a:r>
            <a:r>
              <a:rPr lang="es-MX" sz="2600" dirty="0" err="1" smtClean="0"/>
              <a:t>second</a:t>
            </a:r>
            <a:r>
              <a:rPr lang="es-MX" sz="2600" dirty="0" smtClean="0"/>
              <a:t> </a:t>
            </a:r>
            <a:r>
              <a:rPr lang="es-MX" sz="2600" dirty="0" err="1" smtClean="0"/>
              <a:t>tag</a:t>
            </a:r>
            <a:r>
              <a:rPr lang="es-MX" sz="2600" dirty="0" smtClean="0"/>
              <a:t>&gt;</a:t>
            </a:r>
            <a:r>
              <a:rPr lang="es-MX" sz="2600" dirty="0" err="1" smtClean="0"/>
              <a:t>Some</a:t>
            </a:r>
            <a:r>
              <a:rPr lang="es-MX" sz="2600" dirty="0" smtClean="0"/>
              <a:t> </a:t>
            </a:r>
            <a:r>
              <a:rPr lang="es-MX" sz="2600" dirty="0" err="1" smtClean="0"/>
              <a:t>text</a:t>
            </a:r>
            <a:r>
              <a:rPr lang="es-MX" sz="2600" dirty="0" smtClean="0"/>
              <a:t>!&lt;/</a:t>
            </a:r>
            <a:r>
              <a:rPr lang="es-MX" sz="2600" dirty="0" err="1" smtClean="0"/>
              <a:t>second</a:t>
            </a:r>
            <a:r>
              <a:rPr lang="es-MX" sz="2600" dirty="0" smtClean="0"/>
              <a:t> </a:t>
            </a:r>
            <a:r>
              <a:rPr lang="es-MX" sz="2600" dirty="0" err="1" smtClean="0"/>
              <a:t>tag</a:t>
            </a:r>
            <a:r>
              <a:rPr lang="es-MX" sz="2600" dirty="0" smtClean="0"/>
              <a:t>&gt;</a:t>
            </a:r>
          </a:p>
          <a:p>
            <a:r>
              <a:rPr lang="es-MX" sz="2600" dirty="0" smtClean="0"/>
              <a:t>&lt;/</a:t>
            </a:r>
            <a:r>
              <a:rPr lang="es-MX" sz="2600" dirty="0" err="1"/>
              <a:t>first</a:t>
            </a:r>
            <a:r>
              <a:rPr lang="es-MX" sz="2600" dirty="0"/>
              <a:t> </a:t>
            </a:r>
            <a:r>
              <a:rPr lang="es-MX" sz="2600" dirty="0" err="1"/>
              <a:t>tag</a:t>
            </a:r>
            <a:r>
              <a:rPr lang="es-MX" sz="2600" dirty="0"/>
              <a:t>&gt;</a:t>
            </a:r>
          </a:p>
          <a:p>
            <a:endParaRPr lang="es-MX" dirty="0"/>
          </a:p>
        </p:txBody>
      </p:sp>
      <p:sp>
        <p:nvSpPr>
          <p:cNvPr id="5" name="TextBox 4"/>
          <p:cNvSpPr txBox="1"/>
          <p:nvPr/>
        </p:nvSpPr>
        <p:spPr>
          <a:xfrm>
            <a:off x="3201145" y="1638300"/>
            <a:ext cx="4666663" cy="954107"/>
          </a:xfrm>
          <a:prstGeom prst="rect">
            <a:avLst/>
          </a:prstGeom>
          <a:noFill/>
        </p:spPr>
        <p:txBody>
          <a:bodyPr wrap="none" rtlCol="0">
            <a:spAutoFit/>
          </a:bodyPr>
          <a:lstStyle/>
          <a:p>
            <a:pPr algn="ctr"/>
            <a:r>
              <a:rPr lang="en-US" sz="2800" dirty="0"/>
              <a:t>&lt;html&gt;                 &lt;/html&gt;</a:t>
            </a:r>
          </a:p>
          <a:p>
            <a:pPr algn="ctr"/>
            <a:r>
              <a:rPr lang="en-US" sz="2800" dirty="0"/>
              <a:t>opening tag           closing tag </a:t>
            </a:r>
          </a:p>
        </p:txBody>
      </p:sp>
    </p:spTree>
    <p:extLst>
      <p:ext uri="{BB962C8B-B14F-4D97-AF65-F5344CB8AC3E}">
        <p14:creationId xmlns:p14="http://schemas.microsoft.com/office/powerpoint/2010/main" val="3765297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584200"/>
            <a:ext cx="5732271" cy="5725160"/>
          </a:xfrm>
        </p:spPr>
        <p:txBody>
          <a:bodyPr>
            <a:normAutofit/>
          </a:bodyPr>
          <a:lstStyle/>
          <a:p>
            <a:pPr lvl="1"/>
            <a:r>
              <a:rPr lang="en-US" sz="2600" dirty="0" smtClean="0"/>
              <a:t>Always put &lt;!DOCTYPE html&gt; on the first line. This tells the browser what language it's reading (in this case, HTML5).</a:t>
            </a:r>
          </a:p>
          <a:p>
            <a:pPr lvl="1"/>
            <a:endParaRPr lang="en-US" sz="2600" dirty="0" smtClean="0"/>
          </a:p>
          <a:p>
            <a:pPr lvl="1"/>
            <a:r>
              <a:rPr lang="en-US" sz="2600" dirty="0" smtClean="0"/>
              <a:t>Everything in our HTML file will go between the opening &lt;html&gt; and closing &lt;/html&gt; tags.</a:t>
            </a:r>
          </a:p>
          <a:p>
            <a:pPr lvl="1"/>
            <a:endParaRPr lang="en-US" sz="2600" dirty="0" smtClean="0"/>
          </a:p>
          <a:p>
            <a:pPr lvl="1"/>
            <a:r>
              <a:rPr lang="en-US" sz="2600" dirty="0" smtClean="0"/>
              <a:t>There are always two parts to an HTML file: the &lt;head&gt; and the &lt;body&gt;.</a:t>
            </a:r>
          </a:p>
          <a:p>
            <a:pPr marL="0" indent="0">
              <a:buNone/>
            </a:pPr>
            <a:endParaRPr lang="en-US" sz="2600" dirty="0" smtClean="0"/>
          </a:p>
        </p:txBody>
      </p:sp>
      <p:pic>
        <p:nvPicPr>
          <p:cNvPr id="4" name="Picture 3"/>
          <p:cNvPicPr>
            <a:picLocks noChangeAspect="1"/>
          </p:cNvPicPr>
          <p:nvPr/>
        </p:nvPicPr>
        <p:blipFill rotWithShape="1">
          <a:blip r:embed="rId2"/>
          <a:srcRect l="22708" t="10026" r="61685" b="71790"/>
          <a:stretch/>
        </p:blipFill>
        <p:spPr>
          <a:xfrm>
            <a:off x="7110790" y="1351472"/>
            <a:ext cx="4408110" cy="4109017"/>
          </a:xfrm>
          <a:prstGeom prst="rect">
            <a:avLst/>
          </a:prstGeom>
        </p:spPr>
      </p:pic>
    </p:spTree>
    <p:extLst>
      <p:ext uri="{BB962C8B-B14F-4D97-AF65-F5344CB8AC3E}">
        <p14:creationId xmlns:p14="http://schemas.microsoft.com/office/powerpoint/2010/main" val="3212030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35000"/>
            <a:ext cx="5524500" cy="5541963"/>
          </a:xfrm>
        </p:spPr>
        <p:txBody>
          <a:bodyPr>
            <a:normAutofit/>
          </a:bodyPr>
          <a:lstStyle/>
          <a:p>
            <a:pPr lvl="1"/>
            <a:r>
              <a:rPr lang="en-US" sz="2600" dirty="0" smtClean="0"/>
              <a:t>The body is where you put your content, such as text, images, and links. The content in the body is what will be visible on the actual page.</a:t>
            </a:r>
          </a:p>
          <a:p>
            <a:pPr lvl="1"/>
            <a:endParaRPr lang="en-US" sz="2600" dirty="0" smtClean="0"/>
          </a:p>
          <a:p>
            <a:pPr lvl="1"/>
            <a:r>
              <a:rPr lang="en-US" sz="2600" dirty="0" smtClean="0"/>
              <a:t>The body goes inside the &lt;html&gt; </a:t>
            </a:r>
          </a:p>
          <a:p>
            <a:pPr marL="128016" lvl="1" indent="0">
              <a:buNone/>
            </a:pPr>
            <a:r>
              <a:rPr lang="en-US" sz="2600" dirty="0" smtClean="0"/>
              <a:t>  right after the &lt;head&gt;</a:t>
            </a:r>
          </a:p>
          <a:p>
            <a:pPr lvl="1"/>
            <a:endParaRPr lang="en-US" sz="2600" dirty="0" smtClean="0"/>
          </a:p>
          <a:p>
            <a:pPr lvl="1"/>
            <a:r>
              <a:rPr lang="en-US" sz="2600" dirty="0"/>
              <a:t>The head contains information about your HTML file, like its &lt;title&gt; . The title is what we see in the browser's title bar or page tab. For example the title of this page is "HTML Basics</a:t>
            </a:r>
            <a:endParaRPr lang="es-MX" sz="2600" dirty="0"/>
          </a:p>
          <a:p>
            <a:endParaRPr lang="es-MX" dirty="0"/>
          </a:p>
        </p:txBody>
      </p:sp>
      <p:pic>
        <p:nvPicPr>
          <p:cNvPr id="4" name="Picture 3"/>
          <p:cNvPicPr>
            <a:picLocks noChangeAspect="1"/>
          </p:cNvPicPr>
          <p:nvPr/>
        </p:nvPicPr>
        <p:blipFill rotWithShape="1">
          <a:blip r:embed="rId2"/>
          <a:srcRect l="22708" t="10026" r="61685" b="71790"/>
          <a:stretch/>
        </p:blipFill>
        <p:spPr>
          <a:xfrm>
            <a:off x="7110790" y="1351472"/>
            <a:ext cx="4408110" cy="4109017"/>
          </a:xfrm>
          <a:prstGeom prst="rect">
            <a:avLst/>
          </a:prstGeom>
        </p:spPr>
      </p:pic>
    </p:spTree>
    <p:extLst>
      <p:ext uri="{BB962C8B-B14F-4D97-AF65-F5344CB8AC3E}">
        <p14:creationId xmlns:p14="http://schemas.microsoft.com/office/powerpoint/2010/main" val="33542057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890016"/>
            <a:ext cx="9720072" cy="1499616"/>
          </a:xfrm>
        </p:spPr>
        <p:txBody>
          <a:bodyPr/>
          <a:lstStyle/>
          <a:p>
            <a:r>
              <a:rPr lang="es-MX" dirty="0" err="1" smtClean="0"/>
              <a:t>Headings</a:t>
            </a:r>
            <a:r>
              <a:rPr lang="es-MX" dirty="0" smtClean="0"/>
              <a:t> </a:t>
            </a:r>
            <a:r>
              <a:rPr lang="es-MX" dirty="0"/>
              <a:t/>
            </a:r>
            <a:br>
              <a:rPr lang="es-MX" dirty="0"/>
            </a:br>
            <a:endParaRPr lang="es-MX" dirty="0"/>
          </a:p>
        </p:txBody>
      </p:sp>
      <p:sp>
        <p:nvSpPr>
          <p:cNvPr id="3" name="Content Placeholder 2"/>
          <p:cNvSpPr>
            <a:spLocks noGrp="1"/>
          </p:cNvSpPr>
          <p:nvPr>
            <p:ph idx="1"/>
          </p:nvPr>
        </p:nvSpPr>
        <p:spPr>
          <a:xfrm>
            <a:off x="1024128" y="2273300"/>
            <a:ext cx="9720071" cy="4023360"/>
          </a:xfrm>
        </p:spPr>
        <p:txBody>
          <a:bodyPr>
            <a:normAutofit/>
          </a:bodyPr>
          <a:lstStyle/>
          <a:p>
            <a:pPr lvl="1"/>
            <a:r>
              <a:rPr lang="es-MX" sz="2600" dirty="0" err="1" smtClean="0"/>
              <a:t>There</a:t>
            </a:r>
            <a:r>
              <a:rPr lang="es-MX" sz="2600" dirty="0" smtClean="0"/>
              <a:t> are 6 </a:t>
            </a:r>
            <a:r>
              <a:rPr lang="es-MX" sz="2600" dirty="0" err="1" smtClean="0"/>
              <a:t>different</a:t>
            </a:r>
            <a:r>
              <a:rPr lang="es-MX" sz="2600" dirty="0" smtClean="0"/>
              <a:t> </a:t>
            </a:r>
            <a:r>
              <a:rPr lang="es-MX" sz="2600" dirty="0" err="1" smtClean="0"/>
              <a:t>sizes</a:t>
            </a:r>
            <a:r>
              <a:rPr lang="es-MX" sz="2600" dirty="0" smtClean="0"/>
              <a:t>.</a:t>
            </a:r>
          </a:p>
          <a:p>
            <a:pPr lvl="1"/>
            <a:r>
              <a:rPr lang="es-MX" sz="2600" dirty="0" err="1" smtClean="0"/>
              <a:t>From</a:t>
            </a:r>
            <a:r>
              <a:rPr lang="es-MX" sz="2600" dirty="0" smtClean="0"/>
              <a:t> &lt;h1&gt; to &lt;h6&gt;</a:t>
            </a:r>
            <a:endParaRPr lang="es-MX" sz="2600" dirty="0"/>
          </a:p>
        </p:txBody>
      </p:sp>
      <p:pic>
        <p:nvPicPr>
          <p:cNvPr id="6" name="Picture 5"/>
          <p:cNvPicPr>
            <a:picLocks noChangeAspect="1"/>
          </p:cNvPicPr>
          <p:nvPr/>
        </p:nvPicPr>
        <p:blipFill rotWithShape="1">
          <a:blip r:embed="rId2"/>
          <a:srcRect l="26667" t="34823" r="62916" b="55860"/>
          <a:stretch/>
        </p:blipFill>
        <p:spPr>
          <a:xfrm>
            <a:off x="3376557" y="4187063"/>
            <a:ext cx="2441687" cy="1747266"/>
          </a:xfrm>
          <a:prstGeom prst="rect">
            <a:avLst/>
          </a:prstGeom>
        </p:spPr>
      </p:pic>
      <p:pic>
        <p:nvPicPr>
          <p:cNvPr id="7" name="Picture 6"/>
          <p:cNvPicPr>
            <a:picLocks noChangeAspect="1"/>
          </p:cNvPicPr>
          <p:nvPr/>
        </p:nvPicPr>
        <p:blipFill rotWithShape="1">
          <a:blip r:embed="rId3"/>
          <a:srcRect t="7943" r="89271" b="66406"/>
          <a:stretch/>
        </p:blipFill>
        <p:spPr>
          <a:xfrm>
            <a:off x="6896100" y="2055112"/>
            <a:ext cx="2133600" cy="4080769"/>
          </a:xfrm>
          <a:prstGeom prst="rect">
            <a:avLst/>
          </a:prstGeom>
        </p:spPr>
      </p:pic>
    </p:spTree>
    <p:extLst>
      <p:ext uri="{BB962C8B-B14F-4D97-AF65-F5344CB8AC3E}">
        <p14:creationId xmlns:p14="http://schemas.microsoft.com/office/powerpoint/2010/main" val="1496587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Paragraphs</a:t>
            </a:r>
            <a:endParaRPr lang="es-MX" dirty="0"/>
          </a:p>
        </p:txBody>
      </p:sp>
      <p:sp>
        <p:nvSpPr>
          <p:cNvPr id="3" name="Content Placeholder 2"/>
          <p:cNvSpPr>
            <a:spLocks noGrp="1"/>
          </p:cNvSpPr>
          <p:nvPr>
            <p:ph idx="1"/>
          </p:nvPr>
        </p:nvSpPr>
        <p:spPr/>
        <p:txBody>
          <a:bodyPr>
            <a:normAutofit/>
          </a:bodyPr>
          <a:lstStyle/>
          <a:p>
            <a:pPr lvl="1"/>
            <a:r>
              <a:rPr lang="es-MX" altLang="es-MX" sz="2600" dirty="0" err="1">
                <a:latin typeface="+mj-lt"/>
              </a:rPr>
              <a:t>The</a:t>
            </a:r>
            <a:r>
              <a:rPr lang="es-MX" altLang="es-MX" sz="2600" dirty="0">
                <a:latin typeface="+mj-lt"/>
              </a:rPr>
              <a:t> </a:t>
            </a:r>
            <a:r>
              <a:rPr lang="es-MX" altLang="es-MX" sz="2600" dirty="0">
                <a:latin typeface="+mj-lt"/>
                <a:cs typeface="Courier New" panose="02070309020205020404" pitchFamily="49" charset="0"/>
              </a:rPr>
              <a:t>p</a:t>
            </a:r>
            <a:r>
              <a:rPr lang="es-MX" altLang="es-MX" sz="2600" dirty="0">
                <a:latin typeface="+mj-lt"/>
              </a:rPr>
              <a:t> </a:t>
            </a:r>
            <a:r>
              <a:rPr lang="es-MX" altLang="es-MX" sz="2600" dirty="0" err="1">
                <a:latin typeface="+mj-lt"/>
              </a:rPr>
              <a:t>element</a:t>
            </a:r>
            <a:r>
              <a:rPr lang="es-MX" altLang="es-MX" sz="2600" dirty="0">
                <a:latin typeface="+mj-lt"/>
              </a:rPr>
              <a:t> </a:t>
            </a:r>
            <a:r>
              <a:rPr lang="es-MX" altLang="es-MX" sz="2600" dirty="0" err="1">
                <a:latin typeface="+mj-lt"/>
              </a:rPr>
              <a:t>breaks</a:t>
            </a:r>
            <a:r>
              <a:rPr lang="es-MX" altLang="es-MX" sz="2600" dirty="0">
                <a:latin typeface="+mj-lt"/>
              </a:rPr>
              <a:t> </a:t>
            </a:r>
            <a:r>
              <a:rPr lang="es-MX" altLang="es-MX" sz="2600" dirty="0" err="1">
                <a:latin typeface="+mj-lt"/>
              </a:rPr>
              <a:t>text</a:t>
            </a:r>
            <a:r>
              <a:rPr lang="es-MX" altLang="es-MX" sz="2600" dirty="0">
                <a:latin typeface="+mj-lt"/>
              </a:rPr>
              <a:t> </a:t>
            </a:r>
            <a:r>
              <a:rPr lang="es-MX" altLang="es-MX" sz="2600" dirty="0" err="1">
                <a:latin typeface="+mj-lt"/>
              </a:rPr>
              <a:t>into</a:t>
            </a:r>
            <a:r>
              <a:rPr lang="es-MX" altLang="es-MX" sz="2600" dirty="0">
                <a:latin typeface="+mj-lt"/>
              </a:rPr>
              <a:t> </a:t>
            </a:r>
            <a:r>
              <a:rPr lang="es-MX" altLang="es-MX" sz="2600" dirty="0" err="1">
                <a:latin typeface="+mj-lt"/>
              </a:rPr>
              <a:t>paragraphs</a:t>
            </a:r>
            <a:r>
              <a:rPr lang="es-MX" altLang="es-MX" sz="2600" dirty="0">
                <a:latin typeface="+mj-lt"/>
              </a:rPr>
              <a:t>. </a:t>
            </a:r>
            <a:endParaRPr lang="es-MX" altLang="es-MX" sz="2600" dirty="0" smtClean="0">
              <a:latin typeface="+mj-lt"/>
            </a:endParaRPr>
          </a:p>
          <a:p>
            <a:pPr lvl="1"/>
            <a:r>
              <a:rPr lang="es-MX" altLang="es-MX" sz="2600" dirty="0" err="1" smtClean="0">
                <a:latin typeface="+mj-lt"/>
              </a:rPr>
              <a:t>Any</a:t>
            </a:r>
            <a:r>
              <a:rPr lang="es-MX" altLang="es-MX" sz="2600" dirty="0" smtClean="0">
                <a:latin typeface="+mj-lt"/>
              </a:rPr>
              <a:t> </a:t>
            </a:r>
            <a:r>
              <a:rPr lang="es-MX" altLang="es-MX" sz="2600" dirty="0" err="1">
                <a:latin typeface="+mj-lt"/>
              </a:rPr>
              <a:t>text</a:t>
            </a:r>
            <a:r>
              <a:rPr lang="es-MX" altLang="es-MX" sz="2600" dirty="0">
                <a:latin typeface="+mj-lt"/>
              </a:rPr>
              <a:t> </a:t>
            </a:r>
            <a:r>
              <a:rPr lang="es-MX" altLang="es-MX" sz="2600" dirty="0" err="1">
                <a:latin typeface="+mj-lt"/>
              </a:rPr>
              <a:t>that</a:t>
            </a:r>
            <a:r>
              <a:rPr lang="es-MX" altLang="es-MX" sz="2600" dirty="0">
                <a:latin typeface="+mj-lt"/>
              </a:rPr>
              <a:t> </a:t>
            </a:r>
            <a:r>
              <a:rPr lang="es-MX" altLang="es-MX" sz="2600" dirty="0" err="1">
                <a:latin typeface="+mj-lt"/>
              </a:rPr>
              <a:t>you</a:t>
            </a:r>
            <a:r>
              <a:rPr lang="es-MX" altLang="es-MX" sz="2600" dirty="0">
                <a:latin typeface="+mj-lt"/>
              </a:rPr>
              <a:t> </a:t>
            </a:r>
            <a:r>
              <a:rPr lang="es-MX" altLang="es-MX" sz="2600" dirty="0" err="1">
                <a:latin typeface="+mj-lt"/>
              </a:rPr>
              <a:t>surround</a:t>
            </a:r>
            <a:r>
              <a:rPr lang="es-MX" altLang="es-MX" sz="2600" dirty="0">
                <a:latin typeface="+mj-lt"/>
              </a:rPr>
              <a:t> </a:t>
            </a:r>
            <a:r>
              <a:rPr lang="es-MX" altLang="es-MX" sz="2600" dirty="0" err="1">
                <a:latin typeface="+mj-lt"/>
              </a:rPr>
              <a:t>with</a:t>
            </a:r>
            <a:r>
              <a:rPr lang="es-MX" altLang="es-MX" sz="2600" dirty="0">
                <a:latin typeface="+mj-lt"/>
              </a:rPr>
              <a:t> a </a:t>
            </a:r>
            <a:r>
              <a:rPr lang="es-MX" altLang="es-MX" sz="2600" dirty="0">
                <a:latin typeface="+mj-lt"/>
                <a:cs typeface="Courier New" panose="02070309020205020404" pitchFamily="49" charset="0"/>
              </a:rPr>
              <a:t>&lt;</a:t>
            </a:r>
            <a:r>
              <a:rPr lang="es-MX" altLang="es-MX" sz="2600" dirty="0" smtClean="0">
                <a:latin typeface="+mj-lt"/>
                <a:cs typeface="Courier New" panose="02070309020205020404" pitchFamily="49" charset="0"/>
              </a:rPr>
              <a:t>p&gt;&lt;/</a:t>
            </a:r>
            <a:r>
              <a:rPr lang="es-MX" altLang="es-MX" sz="2600" dirty="0">
                <a:latin typeface="+mj-lt"/>
                <a:cs typeface="Courier New" panose="02070309020205020404" pitchFamily="49" charset="0"/>
              </a:rPr>
              <a:t>p&gt;</a:t>
            </a:r>
            <a:r>
              <a:rPr lang="es-MX" altLang="es-MX" sz="2600" dirty="0">
                <a:latin typeface="+mj-lt"/>
              </a:rPr>
              <a:t> </a:t>
            </a:r>
            <a:r>
              <a:rPr lang="es-MX" altLang="es-MX" sz="2600" dirty="0" err="1">
                <a:latin typeface="+mj-lt"/>
              </a:rPr>
              <a:t>becomes</a:t>
            </a:r>
            <a:r>
              <a:rPr lang="es-MX" altLang="es-MX" sz="2600" dirty="0">
                <a:latin typeface="+mj-lt"/>
              </a:rPr>
              <a:t> a </a:t>
            </a:r>
            <a:r>
              <a:rPr lang="es-MX" altLang="es-MX" sz="2600" dirty="0" err="1">
                <a:latin typeface="+mj-lt"/>
              </a:rPr>
              <a:t>separate</a:t>
            </a:r>
            <a:r>
              <a:rPr lang="es-MX" altLang="es-MX" sz="2600" dirty="0">
                <a:latin typeface="+mj-lt"/>
              </a:rPr>
              <a:t> block</a:t>
            </a:r>
            <a:endParaRPr lang="es-MX" sz="2600" dirty="0">
              <a:latin typeface="+mj-lt"/>
            </a:endParaRPr>
          </a:p>
        </p:txBody>
      </p:sp>
      <p:pic>
        <p:nvPicPr>
          <p:cNvPr id="6" name="Picture 5"/>
          <p:cNvPicPr>
            <a:picLocks noChangeAspect="1"/>
          </p:cNvPicPr>
          <p:nvPr/>
        </p:nvPicPr>
        <p:blipFill rotWithShape="1">
          <a:blip r:embed="rId2"/>
          <a:srcRect l="26354" t="34505" r="57292" b="60026"/>
          <a:stretch/>
        </p:blipFill>
        <p:spPr>
          <a:xfrm>
            <a:off x="2197100" y="4089400"/>
            <a:ext cx="3892852" cy="1041400"/>
          </a:xfrm>
          <a:prstGeom prst="rect">
            <a:avLst/>
          </a:prstGeom>
        </p:spPr>
      </p:pic>
      <p:pic>
        <p:nvPicPr>
          <p:cNvPr id="7" name="Picture 6"/>
          <p:cNvPicPr>
            <a:picLocks noChangeAspect="1"/>
          </p:cNvPicPr>
          <p:nvPr/>
        </p:nvPicPr>
        <p:blipFill rotWithShape="1">
          <a:blip r:embed="rId3"/>
          <a:srcRect t="29948" r="85208" b="60937"/>
          <a:stretch/>
        </p:blipFill>
        <p:spPr>
          <a:xfrm>
            <a:off x="6769099" y="3822700"/>
            <a:ext cx="2988491" cy="1473200"/>
          </a:xfrm>
          <a:prstGeom prst="rect">
            <a:avLst/>
          </a:prstGeom>
        </p:spPr>
      </p:pic>
    </p:spTree>
    <p:extLst>
      <p:ext uri="{BB962C8B-B14F-4D97-AF65-F5344CB8AC3E}">
        <p14:creationId xmlns:p14="http://schemas.microsoft.com/office/powerpoint/2010/main" val="14088985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hyperlinks</a:t>
            </a:r>
            <a:endParaRPr lang="es-MX" dirty="0"/>
          </a:p>
        </p:txBody>
      </p:sp>
      <p:sp>
        <p:nvSpPr>
          <p:cNvPr id="3" name="Content Placeholder 2"/>
          <p:cNvSpPr>
            <a:spLocks noGrp="1"/>
          </p:cNvSpPr>
          <p:nvPr>
            <p:ph idx="1"/>
          </p:nvPr>
        </p:nvSpPr>
        <p:spPr/>
        <p:txBody>
          <a:bodyPr>
            <a:normAutofit/>
          </a:bodyPr>
          <a:lstStyle/>
          <a:p>
            <a:pPr lvl="1"/>
            <a:r>
              <a:rPr lang="en-US" sz="2600" dirty="0" smtClean="0"/>
              <a:t>Everything </a:t>
            </a:r>
            <a:r>
              <a:rPr lang="en-US" sz="2600" dirty="0"/>
              <a:t>between these </a:t>
            </a:r>
            <a:r>
              <a:rPr lang="en-US" sz="2600" dirty="0" smtClean="0"/>
              <a:t>two tags &lt;a&gt;&lt;/a&gt; </a:t>
            </a:r>
            <a:r>
              <a:rPr lang="en-US" sz="2600" dirty="0"/>
              <a:t>will work as a </a:t>
            </a:r>
            <a:r>
              <a:rPr lang="en-US" sz="2600" dirty="0" smtClean="0"/>
              <a:t>link. </a:t>
            </a:r>
          </a:p>
          <a:p>
            <a:pPr lvl="1"/>
            <a:r>
              <a:rPr lang="en-US" sz="2600" dirty="0" smtClean="0"/>
              <a:t>The “</a:t>
            </a:r>
            <a:r>
              <a:rPr lang="en-US" sz="2600" dirty="0" err="1" smtClean="0"/>
              <a:t>href</a:t>
            </a:r>
            <a:r>
              <a:rPr lang="en-US" sz="2600" dirty="0" smtClean="0"/>
              <a:t>” value tells your link where you want it to go.</a:t>
            </a:r>
          </a:p>
        </p:txBody>
      </p:sp>
      <p:pic>
        <p:nvPicPr>
          <p:cNvPr id="6" name="Picture 5"/>
          <p:cNvPicPr>
            <a:picLocks noChangeAspect="1"/>
          </p:cNvPicPr>
          <p:nvPr/>
        </p:nvPicPr>
        <p:blipFill rotWithShape="1">
          <a:blip r:embed="rId2"/>
          <a:srcRect l="24479" t="57682" r="48333" b="39714"/>
          <a:stretch/>
        </p:blipFill>
        <p:spPr>
          <a:xfrm>
            <a:off x="1542729" y="3861674"/>
            <a:ext cx="6254395" cy="479264"/>
          </a:xfrm>
          <a:prstGeom prst="rect">
            <a:avLst/>
          </a:prstGeom>
        </p:spPr>
      </p:pic>
      <p:pic>
        <p:nvPicPr>
          <p:cNvPr id="14" name="Picture 13"/>
          <p:cNvPicPr>
            <a:picLocks noChangeAspect="1"/>
          </p:cNvPicPr>
          <p:nvPr/>
        </p:nvPicPr>
        <p:blipFill rotWithShape="1">
          <a:blip r:embed="rId3"/>
          <a:srcRect l="26667" t="39453" r="28438" b="57032"/>
          <a:stretch/>
        </p:blipFill>
        <p:spPr>
          <a:xfrm>
            <a:off x="1386630" y="4969882"/>
            <a:ext cx="9357569" cy="586205"/>
          </a:xfrm>
          <a:prstGeom prst="rect">
            <a:avLst/>
          </a:prstGeom>
        </p:spPr>
      </p:pic>
      <p:pic>
        <p:nvPicPr>
          <p:cNvPr id="15" name="Picture 14"/>
          <p:cNvPicPr>
            <a:picLocks noChangeAspect="1"/>
          </p:cNvPicPr>
          <p:nvPr/>
        </p:nvPicPr>
        <p:blipFill rotWithShape="1">
          <a:blip r:embed="rId4"/>
          <a:srcRect t="39062" r="76667" b="56641"/>
          <a:stretch/>
        </p:blipFill>
        <p:spPr>
          <a:xfrm>
            <a:off x="3919691" y="5556087"/>
            <a:ext cx="4863334" cy="716473"/>
          </a:xfrm>
          <a:prstGeom prst="rect">
            <a:avLst/>
          </a:prstGeom>
        </p:spPr>
      </p:pic>
      <p:pic>
        <p:nvPicPr>
          <p:cNvPr id="4" name="Picture 3"/>
          <p:cNvPicPr>
            <a:picLocks noChangeAspect="1"/>
          </p:cNvPicPr>
          <p:nvPr/>
        </p:nvPicPr>
        <p:blipFill rotWithShape="1">
          <a:blip r:embed="rId5"/>
          <a:srcRect l="-1" t="79818" r="83544" b="15755"/>
          <a:stretch/>
        </p:blipFill>
        <p:spPr>
          <a:xfrm>
            <a:off x="7452125" y="3747096"/>
            <a:ext cx="3292074" cy="708421"/>
          </a:xfrm>
          <a:prstGeom prst="rect">
            <a:avLst/>
          </a:prstGeom>
        </p:spPr>
      </p:pic>
    </p:spTree>
    <p:extLst>
      <p:ext uri="{BB962C8B-B14F-4D97-AF65-F5344CB8AC3E}">
        <p14:creationId xmlns:p14="http://schemas.microsoft.com/office/powerpoint/2010/main" val="18017014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Images</a:t>
            </a:r>
            <a:endParaRPr lang="es-MX" dirty="0"/>
          </a:p>
        </p:txBody>
      </p:sp>
      <p:sp>
        <p:nvSpPr>
          <p:cNvPr id="3" name="Content Placeholder 2"/>
          <p:cNvSpPr>
            <a:spLocks noGrp="1"/>
          </p:cNvSpPr>
          <p:nvPr>
            <p:ph idx="1"/>
          </p:nvPr>
        </p:nvSpPr>
        <p:spPr/>
        <p:txBody>
          <a:bodyPr>
            <a:normAutofit/>
          </a:bodyPr>
          <a:lstStyle/>
          <a:p>
            <a:pPr lvl="1"/>
            <a:r>
              <a:rPr lang="en-US" sz="2600" dirty="0"/>
              <a:t>&lt;</a:t>
            </a:r>
            <a:r>
              <a:rPr lang="en-US" sz="2600" dirty="0" err="1"/>
              <a:t>img</a:t>
            </a:r>
            <a:r>
              <a:rPr lang="en-US" sz="2600" dirty="0"/>
              <a:t> </a:t>
            </a:r>
            <a:r>
              <a:rPr lang="en-US" sz="2600" dirty="0" err="1"/>
              <a:t>src</a:t>
            </a:r>
            <a:r>
              <a:rPr lang="en-US" sz="2600" dirty="0"/>
              <a:t>="</a:t>
            </a:r>
            <a:r>
              <a:rPr lang="en-US" sz="2600" dirty="0" err="1"/>
              <a:t>url</a:t>
            </a:r>
            <a:r>
              <a:rPr lang="en-US" sz="2600" dirty="0"/>
              <a:t>" </a:t>
            </a:r>
            <a:r>
              <a:rPr lang="en-US" sz="2600" dirty="0" smtClean="0"/>
              <a:t>&gt;</a:t>
            </a:r>
            <a:endParaRPr lang="es-MX" sz="2600" dirty="0"/>
          </a:p>
          <a:p>
            <a:pPr lvl="1"/>
            <a:endParaRPr lang="en-US" sz="2600" dirty="0" smtClean="0"/>
          </a:p>
          <a:p>
            <a:pPr lvl="1"/>
            <a:r>
              <a:rPr lang="en-US" sz="2600" dirty="0" smtClean="0"/>
              <a:t>This </a:t>
            </a:r>
            <a:r>
              <a:rPr lang="en-US" sz="2600" dirty="0"/>
              <a:t>tag is </a:t>
            </a:r>
            <a:r>
              <a:rPr lang="en-US" sz="2600" dirty="0" smtClean="0"/>
              <a:t>different </a:t>
            </a:r>
            <a:r>
              <a:rPr lang="en-US" sz="2600" dirty="0"/>
              <a:t>from the others</a:t>
            </a:r>
            <a:r>
              <a:rPr lang="en-US" sz="2600" dirty="0" smtClean="0"/>
              <a:t>.</a:t>
            </a:r>
          </a:p>
          <a:p>
            <a:pPr lvl="1"/>
            <a:endParaRPr lang="en-US" sz="2600" dirty="0" smtClean="0"/>
          </a:p>
          <a:p>
            <a:pPr lvl="1"/>
            <a:r>
              <a:rPr lang="en-US" sz="2600" dirty="0"/>
              <a:t>There is no ending tag. </a:t>
            </a:r>
            <a:r>
              <a:rPr lang="en-US" sz="2600" dirty="0" smtClean="0"/>
              <a:t> </a:t>
            </a:r>
          </a:p>
          <a:p>
            <a:pPr lvl="1"/>
            <a:endParaRPr lang="en-US" sz="2600" dirty="0" smtClean="0"/>
          </a:p>
          <a:p>
            <a:pPr lvl="1"/>
            <a:r>
              <a:rPr lang="en-US" sz="2600" dirty="0" smtClean="0"/>
              <a:t>“</a:t>
            </a:r>
            <a:r>
              <a:rPr lang="en-US" sz="2600" dirty="0" err="1"/>
              <a:t>s</a:t>
            </a:r>
            <a:r>
              <a:rPr lang="en-US" sz="2600" dirty="0" err="1" smtClean="0"/>
              <a:t>rc</a:t>
            </a:r>
            <a:r>
              <a:rPr lang="en-US" sz="2600" dirty="0" smtClean="0"/>
              <a:t>” tells </a:t>
            </a:r>
            <a:r>
              <a:rPr lang="en-US" sz="2600" dirty="0"/>
              <a:t>the tag where to get the </a:t>
            </a:r>
            <a:r>
              <a:rPr lang="en-US" sz="2600" dirty="0" smtClean="0"/>
              <a:t>picture.</a:t>
            </a:r>
          </a:p>
        </p:txBody>
      </p:sp>
      <p:pic>
        <p:nvPicPr>
          <p:cNvPr id="7" name="Picture 6"/>
          <p:cNvPicPr>
            <a:picLocks noChangeAspect="1"/>
          </p:cNvPicPr>
          <p:nvPr/>
        </p:nvPicPr>
        <p:blipFill rotWithShape="1">
          <a:blip r:embed="rId2"/>
          <a:srcRect t="46094" r="76979" b="29687"/>
          <a:stretch/>
        </p:blipFill>
        <p:spPr>
          <a:xfrm>
            <a:off x="7936214" y="3108579"/>
            <a:ext cx="3157236" cy="2657221"/>
          </a:xfrm>
          <a:prstGeom prst="rect">
            <a:avLst/>
          </a:prstGeom>
        </p:spPr>
      </p:pic>
      <p:pic>
        <p:nvPicPr>
          <p:cNvPr id="8" name="Picture 7"/>
          <p:cNvPicPr>
            <a:picLocks noChangeAspect="1"/>
          </p:cNvPicPr>
          <p:nvPr/>
        </p:nvPicPr>
        <p:blipFill rotWithShape="1">
          <a:blip r:embed="rId3"/>
          <a:srcRect l="26979" t="46224" r="57396" b="48112"/>
          <a:stretch/>
        </p:blipFill>
        <p:spPr>
          <a:xfrm>
            <a:off x="7811595" y="1608963"/>
            <a:ext cx="3281855" cy="951738"/>
          </a:xfrm>
          <a:prstGeom prst="rect">
            <a:avLst/>
          </a:prstGeom>
        </p:spPr>
      </p:pic>
    </p:spTree>
    <p:extLst>
      <p:ext uri="{BB962C8B-B14F-4D97-AF65-F5344CB8AC3E}">
        <p14:creationId xmlns:p14="http://schemas.microsoft.com/office/powerpoint/2010/main" val="38022148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tegral">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docProps/app.xml><?xml version="1.0" encoding="utf-8"?>
<Properties xmlns="http://schemas.openxmlformats.org/officeDocument/2006/extended-properties" xmlns:vt="http://schemas.openxmlformats.org/officeDocument/2006/docPropsVTypes">
  <Template>Integral</Template>
  <TotalTime>21670</TotalTime>
  <Words>863</Words>
  <Application>Microsoft Macintosh PowerPoint</Application>
  <PresentationFormat>Panorámica</PresentationFormat>
  <Paragraphs>165</Paragraphs>
  <Slides>29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Arial</vt:lpstr>
      <vt:lpstr>Consolas</vt:lpstr>
      <vt:lpstr>Courier New</vt:lpstr>
      <vt:lpstr>Tw Cen MT</vt:lpstr>
      <vt:lpstr>Wingdings 3</vt:lpstr>
      <vt:lpstr>Integral</vt:lpstr>
      <vt:lpstr>HTML</vt:lpstr>
      <vt:lpstr>HTML</vt:lpstr>
      <vt:lpstr>Presentación de PowerPoint</vt:lpstr>
      <vt:lpstr>Presentación de PowerPoint</vt:lpstr>
      <vt:lpstr>Presentación de PowerPoint</vt:lpstr>
      <vt:lpstr>Headings  </vt:lpstr>
      <vt:lpstr>Paragraphs</vt:lpstr>
      <vt:lpstr>hyperlinks</vt:lpstr>
      <vt:lpstr>Images</vt:lpstr>
      <vt:lpstr>Lists</vt:lpstr>
      <vt:lpstr>Comments</vt:lpstr>
      <vt:lpstr>Tables</vt:lpstr>
      <vt:lpstr>Presentación de PowerPoint</vt:lpstr>
      <vt:lpstr>Presentación de PowerPoint</vt:lpstr>
      <vt:lpstr>Presentación de PowerPoint</vt:lpstr>
      <vt:lpstr>DIVS</vt:lpstr>
      <vt:lpstr>SPANS</vt:lpstr>
      <vt:lpstr>FORMs</vt:lpstr>
      <vt:lpstr>Presentación de PowerPoint</vt:lpstr>
      <vt:lpstr>Form Example</vt:lpstr>
      <vt:lpstr>&lt;Input&gt;</vt:lpstr>
      <vt:lpstr>Presentación de PowerPoint</vt:lpstr>
      <vt:lpstr>Presentación de PowerPoint</vt:lpstr>
      <vt:lpstr>Presentación de PowerPoint</vt:lpstr>
      <vt:lpstr>Presentación de PowerPoint</vt:lpstr>
      <vt:lpstr>HTML5 Imputs</vt:lpstr>
      <vt:lpstr>&lt;textarea&gt;</vt:lpstr>
      <vt:lpstr>&lt;button&gt;</vt:lpstr>
      <vt:lpstr>Some HTML5 tags you should know</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dc:title>
  <dc:creator>Ruben Armando Valderrabano Perez</dc:creator>
  <cp:lastModifiedBy>Usuario de Microsoft Office</cp:lastModifiedBy>
  <cp:revision>97</cp:revision>
  <dcterms:created xsi:type="dcterms:W3CDTF">2015-07-17T20:17:26Z</dcterms:created>
  <dcterms:modified xsi:type="dcterms:W3CDTF">2015-09-27T22:25:05Z</dcterms:modified>
</cp:coreProperties>
</file>